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446" r:id="rId2"/>
    <p:sldId id="451" r:id="rId3"/>
    <p:sldId id="447" r:id="rId4"/>
    <p:sldId id="478" r:id="rId5"/>
    <p:sldId id="498" r:id="rId6"/>
    <p:sldId id="256" r:id="rId7"/>
    <p:sldId id="358" r:id="rId8"/>
    <p:sldId id="359" r:id="rId9"/>
    <p:sldId id="363" r:id="rId10"/>
    <p:sldId id="506" r:id="rId11"/>
    <p:sldId id="505" r:id="rId12"/>
    <p:sldId id="499" r:id="rId13"/>
    <p:sldId id="463" r:id="rId14"/>
    <p:sldId id="503" r:id="rId15"/>
    <p:sldId id="494" r:id="rId16"/>
    <p:sldId id="500" r:id="rId17"/>
    <p:sldId id="501" r:id="rId18"/>
    <p:sldId id="504" r:id="rId19"/>
    <p:sldId id="502" r:id="rId20"/>
    <p:sldId id="368" r:id="rId21"/>
    <p:sldId id="364" r:id="rId22"/>
    <p:sldId id="477"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41282-97ED-48AA-91CD-CC2C0897E91D}" v="223" dt="2021-03-17T10:54:20.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49" autoAdjust="0"/>
  </p:normalViewPr>
  <p:slideViewPr>
    <p:cSldViewPr snapToGrid="0">
      <p:cViewPr varScale="1">
        <p:scale>
          <a:sx n="60" d="100"/>
          <a:sy n="60" d="100"/>
        </p:scale>
        <p:origin x="152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a2531a62-2f4d-4e73-a7da-0a31b077d76f" providerId="ADAL" clId="{C1841282-97ED-48AA-91CD-CC2C0897E91D}"/>
    <pc:docChg chg="undo custSel addSld modSld sldOrd addMainMaster delMainMaster">
      <pc:chgData name="Gerjan de Ruiter" userId="a2531a62-2f4d-4e73-a7da-0a31b077d76f" providerId="ADAL" clId="{C1841282-97ED-48AA-91CD-CC2C0897E91D}" dt="2021-03-17T10:54:20.335" v="1397" actId="1076"/>
      <pc:docMkLst>
        <pc:docMk/>
      </pc:docMkLst>
      <pc:sldChg chg="add">
        <pc:chgData name="Gerjan de Ruiter" userId="a2531a62-2f4d-4e73-a7da-0a31b077d76f" providerId="ADAL" clId="{C1841282-97ED-48AA-91CD-CC2C0897E91D}" dt="2021-03-16T15:21:53.818" v="403"/>
        <pc:sldMkLst>
          <pc:docMk/>
          <pc:sldMk cId="3156475982" sldId="256"/>
        </pc:sldMkLst>
      </pc:sldChg>
      <pc:sldChg chg="add">
        <pc:chgData name="Gerjan de Ruiter" userId="a2531a62-2f4d-4e73-a7da-0a31b077d76f" providerId="ADAL" clId="{C1841282-97ED-48AA-91CD-CC2C0897E91D}" dt="2021-03-16T15:22:08.242" v="404"/>
        <pc:sldMkLst>
          <pc:docMk/>
          <pc:sldMk cId="4123816294" sldId="358"/>
        </pc:sldMkLst>
      </pc:sldChg>
      <pc:sldChg chg="add">
        <pc:chgData name="Gerjan de Ruiter" userId="a2531a62-2f4d-4e73-a7da-0a31b077d76f" providerId="ADAL" clId="{C1841282-97ED-48AA-91CD-CC2C0897E91D}" dt="2021-03-16T15:22:11.852" v="405"/>
        <pc:sldMkLst>
          <pc:docMk/>
          <pc:sldMk cId="3163816207" sldId="359"/>
        </pc:sldMkLst>
      </pc:sldChg>
      <pc:sldChg chg="modSp add">
        <pc:chgData name="Gerjan de Ruiter" userId="a2531a62-2f4d-4e73-a7da-0a31b077d76f" providerId="ADAL" clId="{C1841282-97ED-48AA-91CD-CC2C0897E91D}" dt="2021-03-16T15:22:48.614" v="415" actId="1076"/>
        <pc:sldMkLst>
          <pc:docMk/>
          <pc:sldMk cId="2094956880" sldId="363"/>
        </pc:sldMkLst>
        <pc:picChg chg="mod">
          <ac:chgData name="Gerjan de Ruiter" userId="a2531a62-2f4d-4e73-a7da-0a31b077d76f" providerId="ADAL" clId="{C1841282-97ED-48AA-91CD-CC2C0897E91D}" dt="2021-03-16T15:22:48.614" v="415" actId="1076"/>
          <ac:picMkLst>
            <pc:docMk/>
            <pc:sldMk cId="2094956880" sldId="363"/>
            <ac:picMk id="12290" creationId="{E8B3DDA7-955E-4C75-8884-8005DC9DC85F}"/>
          </ac:picMkLst>
        </pc:picChg>
      </pc:sldChg>
      <pc:sldChg chg="add">
        <pc:chgData name="Gerjan de Ruiter" userId="a2531a62-2f4d-4e73-a7da-0a31b077d76f" providerId="ADAL" clId="{C1841282-97ED-48AA-91CD-CC2C0897E91D}" dt="2021-03-17T10:41:46.245" v="709"/>
        <pc:sldMkLst>
          <pc:docMk/>
          <pc:sldMk cId="3832227881" sldId="364"/>
        </pc:sldMkLst>
      </pc:sldChg>
      <pc:sldChg chg="addSp delSp modSp add mod ord modAnim">
        <pc:chgData name="Gerjan de Ruiter" userId="a2531a62-2f4d-4e73-a7da-0a31b077d76f" providerId="ADAL" clId="{C1841282-97ED-48AA-91CD-CC2C0897E91D}" dt="2021-03-17T10:42:12.995" v="741" actId="20577"/>
        <pc:sldMkLst>
          <pc:docMk/>
          <pc:sldMk cId="421222783" sldId="368"/>
        </pc:sldMkLst>
        <pc:spChg chg="mod">
          <ac:chgData name="Gerjan de Ruiter" userId="a2531a62-2f4d-4e73-a7da-0a31b077d76f" providerId="ADAL" clId="{C1841282-97ED-48AA-91CD-CC2C0897E91D}" dt="2021-03-16T15:08:06.588" v="146" actId="20577"/>
          <ac:spMkLst>
            <pc:docMk/>
            <pc:sldMk cId="421222783" sldId="368"/>
            <ac:spMk id="2" creationId="{D9381E31-1C7F-42F5-80A2-CCD7E14FA7DC}"/>
          </ac:spMkLst>
        </pc:spChg>
        <pc:spChg chg="del mod">
          <ac:chgData name="Gerjan de Ruiter" userId="a2531a62-2f4d-4e73-a7da-0a31b077d76f" providerId="ADAL" clId="{C1841282-97ED-48AA-91CD-CC2C0897E91D}" dt="2021-03-17T10:42:02.151" v="713"/>
          <ac:spMkLst>
            <pc:docMk/>
            <pc:sldMk cId="421222783" sldId="368"/>
            <ac:spMk id="3" creationId="{A5CDAF32-5480-44FE-AF96-01C358776EAE}"/>
          </ac:spMkLst>
        </pc:spChg>
        <pc:spChg chg="mod">
          <ac:chgData name="Gerjan de Ruiter" userId="a2531a62-2f4d-4e73-a7da-0a31b077d76f" providerId="ADAL" clId="{C1841282-97ED-48AA-91CD-CC2C0897E91D}" dt="2021-03-17T10:42:12.995" v="741" actId="20577"/>
          <ac:spMkLst>
            <pc:docMk/>
            <pc:sldMk cId="421222783" sldId="368"/>
            <ac:spMk id="4" creationId="{F39F7CDD-A7D9-4AB7-A1C1-53D5347BD00D}"/>
          </ac:spMkLst>
        </pc:spChg>
        <pc:picChg chg="add mod">
          <ac:chgData name="Gerjan de Ruiter" userId="a2531a62-2f4d-4e73-a7da-0a31b077d76f" providerId="ADAL" clId="{C1841282-97ED-48AA-91CD-CC2C0897E91D}" dt="2021-03-17T10:42:02.151" v="713"/>
          <ac:picMkLst>
            <pc:docMk/>
            <pc:sldMk cId="421222783" sldId="368"/>
            <ac:picMk id="5" creationId="{C2B4D2D8-3847-4129-8D81-C1B943C6B268}"/>
          </ac:picMkLst>
        </pc:picChg>
      </pc:sldChg>
      <pc:sldChg chg="addSp delSp modSp add mod modClrScheme chgLayout">
        <pc:chgData name="Gerjan de Ruiter" userId="a2531a62-2f4d-4e73-a7da-0a31b077d76f" providerId="ADAL" clId="{C1841282-97ED-48AA-91CD-CC2C0897E91D}" dt="2021-03-16T13:47:59.207" v="63" actId="1076"/>
        <pc:sldMkLst>
          <pc:docMk/>
          <pc:sldMk cId="814275118" sldId="447"/>
        </pc:sldMkLst>
        <pc:spChg chg="add del mod">
          <ac:chgData name="Gerjan de Ruiter" userId="a2531a62-2f4d-4e73-a7da-0a31b077d76f" providerId="ADAL" clId="{C1841282-97ED-48AA-91CD-CC2C0897E91D}" dt="2021-03-16T13:46:55.632" v="10"/>
          <ac:spMkLst>
            <pc:docMk/>
            <pc:sldMk cId="814275118" sldId="447"/>
            <ac:spMk id="2" creationId="{84728553-2BB1-4151-90AE-02BC06FA8B48}"/>
          </ac:spMkLst>
        </pc:spChg>
        <pc:spChg chg="mod ord">
          <ac:chgData name="Gerjan de Ruiter" userId="a2531a62-2f4d-4e73-a7da-0a31b077d76f" providerId="ADAL" clId="{C1841282-97ED-48AA-91CD-CC2C0897E91D}" dt="2021-03-16T13:47:16.355" v="20" actId="700"/>
          <ac:spMkLst>
            <pc:docMk/>
            <pc:sldMk cId="814275118" sldId="447"/>
            <ac:spMk id="4" creationId="{A8364E79-8C8B-4E24-8E01-F5195CBE41DA}"/>
          </ac:spMkLst>
        </pc:spChg>
        <pc:spChg chg="mod ord">
          <ac:chgData name="Gerjan de Ruiter" userId="a2531a62-2f4d-4e73-a7da-0a31b077d76f" providerId="ADAL" clId="{C1841282-97ED-48AA-91CD-CC2C0897E91D}" dt="2021-03-16T13:47:16.355" v="20" actId="700"/>
          <ac:spMkLst>
            <pc:docMk/>
            <pc:sldMk cId="814275118" sldId="447"/>
            <ac:spMk id="6" creationId="{BD9B26DA-4AA8-42D4-A713-1BD58742EA26}"/>
          </ac:spMkLst>
        </pc:spChg>
        <pc:picChg chg="del">
          <ac:chgData name="Gerjan de Ruiter" userId="a2531a62-2f4d-4e73-a7da-0a31b077d76f" providerId="ADAL" clId="{C1841282-97ED-48AA-91CD-CC2C0897E91D}" dt="2021-03-16T13:46:54.391" v="9" actId="478"/>
          <ac:picMkLst>
            <pc:docMk/>
            <pc:sldMk cId="814275118" sldId="447"/>
            <ac:picMk id="7" creationId="{44C26492-A7FF-4909-AE47-911D44394BDF}"/>
          </ac:picMkLst>
        </pc:picChg>
        <pc:picChg chg="del">
          <ac:chgData name="Gerjan de Ruiter" userId="a2531a62-2f4d-4e73-a7da-0a31b077d76f" providerId="ADAL" clId="{C1841282-97ED-48AA-91CD-CC2C0897E91D}" dt="2021-03-16T13:46:52.886" v="8" actId="478"/>
          <ac:picMkLst>
            <pc:docMk/>
            <pc:sldMk cId="814275118" sldId="447"/>
            <ac:picMk id="9" creationId="{133FD279-43F7-400F-981F-790918F05B22}"/>
          </ac:picMkLst>
        </pc:picChg>
        <pc:picChg chg="del">
          <ac:chgData name="Gerjan de Ruiter" userId="a2531a62-2f4d-4e73-a7da-0a31b077d76f" providerId="ADAL" clId="{C1841282-97ED-48AA-91CD-CC2C0897E91D}" dt="2021-03-16T13:46:52.478" v="7" actId="478"/>
          <ac:picMkLst>
            <pc:docMk/>
            <pc:sldMk cId="814275118" sldId="447"/>
            <ac:picMk id="10" creationId="{EC151CA2-CC71-4297-B504-FCA6929A3819}"/>
          </ac:picMkLst>
        </pc:picChg>
        <pc:picChg chg="del">
          <ac:chgData name="Gerjan de Ruiter" userId="a2531a62-2f4d-4e73-a7da-0a31b077d76f" providerId="ADAL" clId="{C1841282-97ED-48AA-91CD-CC2C0897E91D}" dt="2021-03-16T13:46:52.008" v="6" actId="478"/>
          <ac:picMkLst>
            <pc:docMk/>
            <pc:sldMk cId="814275118" sldId="447"/>
            <ac:picMk id="11" creationId="{550A8331-A341-46BD-8AFA-31B2D358A54B}"/>
          </ac:picMkLst>
        </pc:picChg>
        <pc:picChg chg="add mod ord">
          <ac:chgData name="Gerjan de Ruiter" userId="a2531a62-2f4d-4e73-a7da-0a31b077d76f" providerId="ADAL" clId="{C1841282-97ED-48AA-91CD-CC2C0897E91D}" dt="2021-03-16T13:47:59.207" v="63" actId="1076"/>
          <ac:picMkLst>
            <pc:docMk/>
            <pc:sldMk cId="814275118" sldId="447"/>
            <ac:picMk id="12" creationId="{D7AAB619-D48F-4170-A1DF-DE2E15E66BDB}"/>
          </ac:picMkLst>
        </pc:picChg>
        <pc:picChg chg="add del mod">
          <ac:chgData name="Gerjan de Ruiter" userId="a2531a62-2f4d-4e73-a7da-0a31b077d76f" providerId="ADAL" clId="{C1841282-97ED-48AA-91CD-CC2C0897E91D}" dt="2021-03-16T13:47:18.091" v="21" actId="478"/>
          <ac:picMkLst>
            <pc:docMk/>
            <pc:sldMk cId="814275118" sldId="447"/>
            <ac:picMk id="13" creationId="{E6E8698F-41A3-4A40-9EF9-678FE2EDF8F6}"/>
          </ac:picMkLst>
        </pc:picChg>
        <pc:picChg chg="add mod">
          <ac:chgData name="Gerjan de Ruiter" userId="a2531a62-2f4d-4e73-a7da-0a31b077d76f" providerId="ADAL" clId="{C1841282-97ED-48AA-91CD-CC2C0897E91D}" dt="2021-03-16T13:47:48.537" v="56" actId="1076"/>
          <ac:picMkLst>
            <pc:docMk/>
            <pc:sldMk cId="814275118" sldId="447"/>
            <ac:picMk id="14" creationId="{00843074-19F7-453E-9CD8-5A3B1BD13A93}"/>
          </ac:picMkLst>
        </pc:picChg>
        <pc:picChg chg="add mod">
          <ac:chgData name="Gerjan de Ruiter" userId="a2531a62-2f4d-4e73-a7da-0a31b077d76f" providerId="ADAL" clId="{C1841282-97ED-48AA-91CD-CC2C0897E91D}" dt="2021-03-16T13:47:58.435" v="62" actId="1076"/>
          <ac:picMkLst>
            <pc:docMk/>
            <pc:sldMk cId="814275118" sldId="447"/>
            <ac:picMk id="15" creationId="{57FAF131-02EF-4541-AEEA-D166DC147DF0}"/>
          </ac:picMkLst>
        </pc:picChg>
      </pc:sldChg>
      <pc:sldChg chg="modSp add mod">
        <pc:chgData name="Gerjan de Ruiter" userId="a2531a62-2f4d-4e73-a7da-0a31b077d76f" providerId="ADAL" clId="{C1841282-97ED-48AA-91CD-CC2C0897E91D}" dt="2021-03-16T13:46:27.618" v="1" actId="113"/>
        <pc:sldMkLst>
          <pc:docMk/>
          <pc:sldMk cId="4213487157" sldId="451"/>
        </pc:sldMkLst>
        <pc:graphicFrameChg chg="modGraphic">
          <ac:chgData name="Gerjan de Ruiter" userId="a2531a62-2f4d-4e73-a7da-0a31b077d76f" providerId="ADAL" clId="{C1841282-97ED-48AA-91CD-CC2C0897E91D}" dt="2021-03-16T13:46:27.618" v="1" actId="113"/>
          <ac:graphicFrameMkLst>
            <pc:docMk/>
            <pc:sldMk cId="4213487157" sldId="451"/>
            <ac:graphicFrameMk id="2" creationId="{E0DAF8ED-3BC2-4AFC-8D99-37C54CE1CCFF}"/>
          </ac:graphicFrameMkLst>
        </pc:graphicFrameChg>
      </pc:sldChg>
      <pc:sldChg chg="addSp delSp modSp add mod modNotesTx">
        <pc:chgData name="Gerjan de Ruiter" userId="a2531a62-2f4d-4e73-a7da-0a31b077d76f" providerId="ADAL" clId="{C1841282-97ED-48AA-91CD-CC2C0897E91D}" dt="2021-03-17T10:45:26.274" v="752" actId="20577"/>
        <pc:sldMkLst>
          <pc:docMk/>
          <pc:sldMk cId="2520462185" sldId="463"/>
        </pc:sldMkLst>
        <pc:picChg chg="del">
          <ac:chgData name="Gerjan de Ruiter" userId="a2531a62-2f4d-4e73-a7da-0a31b077d76f" providerId="ADAL" clId="{C1841282-97ED-48AA-91CD-CC2C0897E91D}" dt="2021-03-17T10:44:48.160" v="743" actId="478"/>
          <ac:picMkLst>
            <pc:docMk/>
            <pc:sldMk cId="2520462185" sldId="463"/>
            <ac:picMk id="4" creationId="{2C8C91FE-6FA8-46CC-89AF-D017D664AB03}"/>
          </ac:picMkLst>
        </pc:picChg>
        <pc:picChg chg="add mod">
          <ac:chgData name="Gerjan de Ruiter" userId="a2531a62-2f4d-4e73-a7da-0a31b077d76f" providerId="ADAL" clId="{C1841282-97ED-48AA-91CD-CC2C0897E91D}" dt="2021-03-17T10:44:53.009" v="747" actId="1076"/>
          <ac:picMkLst>
            <pc:docMk/>
            <pc:sldMk cId="2520462185" sldId="463"/>
            <ac:picMk id="1026" creationId="{9B930E40-DFAF-4C2B-BC5F-E799DF238054}"/>
          </ac:picMkLst>
        </pc:picChg>
      </pc:sldChg>
      <pc:sldChg chg="add ord">
        <pc:chgData name="Gerjan de Ruiter" userId="a2531a62-2f4d-4e73-a7da-0a31b077d76f" providerId="ADAL" clId="{C1841282-97ED-48AA-91CD-CC2C0897E91D}" dt="2021-03-16T15:07:23.159" v="97"/>
        <pc:sldMkLst>
          <pc:docMk/>
          <pc:sldMk cId="4095578810" sldId="477"/>
        </pc:sldMkLst>
      </pc:sldChg>
      <pc:sldChg chg="addSp delSp modSp new mod modClrScheme chgLayout">
        <pc:chgData name="Gerjan de Ruiter" userId="a2531a62-2f4d-4e73-a7da-0a31b077d76f" providerId="ADAL" clId="{C1841282-97ED-48AA-91CD-CC2C0897E91D}" dt="2021-03-16T13:48:12.063" v="65"/>
        <pc:sldMkLst>
          <pc:docMk/>
          <pc:sldMk cId="3838638259" sldId="478"/>
        </pc:sldMkLst>
        <pc:spChg chg="del mod ord">
          <ac:chgData name="Gerjan de Ruiter" userId="a2531a62-2f4d-4e73-a7da-0a31b077d76f" providerId="ADAL" clId="{C1841282-97ED-48AA-91CD-CC2C0897E91D}" dt="2021-03-16T13:47:23.494" v="23" actId="700"/>
          <ac:spMkLst>
            <pc:docMk/>
            <pc:sldMk cId="3838638259" sldId="478"/>
            <ac:spMk id="2" creationId="{B7FBA144-56EA-464A-8819-A0CBE79D561B}"/>
          </ac:spMkLst>
        </pc:spChg>
        <pc:spChg chg="del mod ord">
          <ac:chgData name="Gerjan de Ruiter" userId="a2531a62-2f4d-4e73-a7da-0a31b077d76f" providerId="ADAL" clId="{C1841282-97ED-48AA-91CD-CC2C0897E91D}" dt="2021-03-16T13:47:23.494" v="23" actId="700"/>
          <ac:spMkLst>
            <pc:docMk/>
            <pc:sldMk cId="3838638259" sldId="478"/>
            <ac:spMk id="3" creationId="{6505B439-1F79-4332-B89A-51A8DDF18029}"/>
          </ac:spMkLst>
        </pc:spChg>
        <pc:spChg chg="del">
          <ac:chgData name="Gerjan de Ruiter" userId="a2531a62-2f4d-4e73-a7da-0a31b077d76f" providerId="ADAL" clId="{C1841282-97ED-48AA-91CD-CC2C0897E91D}" dt="2021-03-16T13:47:23.494" v="23" actId="700"/>
          <ac:spMkLst>
            <pc:docMk/>
            <pc:sldMk cId="3838638259" sldId="478"/>
            <ac:spMk id="4" creationId="{6423C7C1-293A-4466-98E7-F46D533B9983}"/>
          </ac:spMkLst>
        </pc:spChg>
        <pc:spChg chg="add mod ord">
          <ac:chgData name="Gerjan de Ruiter" userId="a2531a62-2f4d-4e73-a7da-0a31b077d76f" providerId="ADAL" clId="{C1841282-97ED-48AA-91CD-CC2C0897E91D}" dt="2021-03-16T13:47:38.060" v="53" actId="20577"/>
          <ac:spMkLst>
            <pc:docMk/>
            <pc:sldMk cId="3838638259" sldId="478"/>
            <ac:spMk id="5" creationId="{0310AE07-B24C-4BD2-883B-070D277F37F7}"/>
          </ac:spMkLst>
        </pc:spChg>
        <pc:spChg chg="add del mod ord">
          <ac:chgData name="Gerjan de Ruiter" userId="a2531a62-2f4d-4e73-a7da-0a31b077d76f" providerId="ADAL" clId="{C1841282-97ED-48AA-91CD-CC2C0897E91D}" dt="2021-03-16T13:47:26.275" v="24"/>
          <ac:spMkLst>
            <pc:docMk/>
            <pc:sldMk cId="3838638259" sldId="478"/>
            <ac:spMk id="6" creationId="{BE495195-0579-4896-A187-E922A84C9D31}"/>
          </ac:spMkLst>
        </pc:spChg>
        <pc:picChg chg="add mod">
          <ac:chgData name="Gerjan de Ruiter" userId="a2531a62-2f4d-4e73-a7da-0a31b077d76f" providerId="ADAL" clId="{C1841282-97ED-48AA-91CD-CC2C0897E91D}" dt="2021-03-16T13:47:26.275" v="24"/>
          <ac:picMkLst>
            <pc:docMk/>
            <pc:sldMk cId="3838638259" sldId="478"/>
            <ac:picMk id="7" creationId="{E641A6D2-4BC3-4341-B6B7-20207848AE47}"/>
          </ac:picMkLst>
        </pc:picChg>
        <pc:picChg chg="add del mod">
          <ac:chgData name="Gerjan de Ruiter" userId="a2531a62-2f4d-4e73-a7da-0a31b077d76f" providerId="ADAL" clId="{C1841282-97ED-48AA-91CD-CC2C0897E91D}" dt="2021-03-16T13:48:12.063" v="65"/>
          <ac:picMkLst>
            <pc:docMk/>
            <pc:sldMk cId="3838638259" sldId="478"/>
            <ac:picMk id="8" creationId="{2EF3B849-6B9B-468D-A42A-D1BC8C5C5578}"/>
          </ac:picMkLst>
        </pc:picChg>
      </pc:sldChg>
      <pc:sldChg chg="add">
        <pc:chgData name="Gerjan de Ruiter" userId="a2531a62-2f4d-4e73-a7da-0a31b077d76f" providerId="ADAL" clId="{C1841282-97ED-48AA-91CD-CC2C0897E91D}" dt="2021-03-16T15:06:52.611" v="91"/>
        <pc:sldMkLst>
          <pc:docMk/>
          <pc:sldMk cId="2657356342" sldId="494"/>
        </pc:sldMkLst>
      </pc:sldChg>
      <pc:sldChg chg="addSp delSp modSp add mod ord">
        <pc:chgData name="Gerjan de Ruiter" userId="a2531a62-2f4d-4e73-a7da-0a31b077d76f" providerId="ADAL" clId="{C1841282-97ED-48AA-91CD-CC2C0897E91D}" dt="2021-03-17T07:26:00.094" v="708" actId="1076"/>
        <pc:sldMkLst>
          <pc:docMk/>
          <pc:sldMk cId="4293235675" sldId="498"/>
        </pc:sldMkLst>
        <pc:spChg chg="add del mod">
          <ac:chgData name="Gerjan de Ruiter" userId="a2531a62-2f4d-4e73-a7da-0a31b077d76f" providerId="ADAL" clId="{C1841282-97ED-48AA-91CD-CC2C0897E91D}" dt="2021-03-16T15:07:08.522" v="95"/>
          <ac:spMkLst>
            <pc:docMk/>
            <pc:sldMk cId="4293235675" sldId="498"/>
            <ac:spMk id="3" creationId="{16576BBB-DBFA-4CEC-B64C-6E0BE41CCAD4}"/>
          </ac:spMkLst>
        </pc:spChg>
        <pc:spChg chg="mod">
          <ac:chgData name="Gerjan de Ruiter" userId="a2531a62-2f4d-4e73-a7da-0a31b077d76f" providerId="ADAL" clId="{C1841282-97ED-48AA-91CD-CC2C0897E91D}" dt="2021-03-17T07:25:57.025" v="707" actId="2711"/>
          <ac:spMkLst>
            <pc:docMk/>
            <pc:sldMk cId="4293235675" sldId="498"/>
            <ac:spMk id="4" creationId="{ADE4D6A7-B88F-409D-BD7C-D723238F6A4D}"/>
          </ac:spMkLst>
        </pc:spChg>
        <pc:picChg chg="add mod">
          <ac:chgData name="Gerjan de Ruiter" userId="a2531a62-2f4d-4e73-a7da-0a31b077d76f" providerId="ADAL" clId="{C1841282-97ED-48AA-91CD-CC2C0897E91D}" dt="2021-03-17T07:26:00.094" v="708" actId="1076"/>
          <ac:picMkLst>
            <pc:docMk/>
            <pc:sldMk cId="4293235675" sldId="498"/>
            <ac:picMk id="6" creationId="{84AD2C26-ABF2-4EF5-9BEC-2147FCD6F8D7}"/>
          </ac:picMkLst>
        </pc:picChg>
        <pc:picChg chg="del">
          <ac:chgData name="Gerjan de Ruiter" userId="a2531a62-2f4d-4e73-a7da-0a31b077d76f" providerId="ADAL" clId="{C1841282-97ED-48AA-91CD-CC2C0897E91D}" dt="2021-03-16T13:48:27.957" v="89" actId="478"/>
          <ac:picMkLst>
            <pc:docMk/>
            <pc:sldMk cId="4293235675" sldId="498"/>
            <ac:picMk id="1026" creationId="{A3FBE709-CB52-4FC6-865B-79E827462747}"/>
          </ac:picMkLst>
        </pc:picChg>
      </pc:sldChg>
      <pc:sldChg chg="add modNotesTx">
        <pc:chgData name="Gerjan de Ruiter" userId="a2531a62-2f4d-4e73-a7da-0a31b077d76f" providerId="ADAL" clId="{C1841282-97ED-48AA-91CD-CC2C0897E91D}" dt="2021-03-17T10:45:52.856" v="799" actId="20577"/>
        <pc:sldMkLst>
          <pc:docMk/>
          <pc:sldMk cId="1551986021" sldId="499"/>
        </pc:sldMkLst>
      </pc:sldChg>
      <pc:sldChg chg="add">
        <pc:chgData name="Gerjan de Ruiter" userId="a2531a62-2f4d-4e73-a7da-0a31b077d76f" providerId="ADAL" clId="{C1841282-97ED-48AA-91CD-CC2C0897E91D}" dt="2021-03-16T15:06:56.812" v="92"/>
        <pc:sldMkLst>
          <pc:docMk/>
          <pc:sldMk cId="3270257407" sldId="500"/>
        </pc:sldMkLst>
      </pc:sldChg>
      <pc:sldChg chg="add">
        <pc:chgData name="Gerjan de Ruiter" userId="a2531a62-2f4d-4e73-a7da-0a31b077d76f" providerId="ADAL" clId="{C1841282-97ED-48AA-91CD-CC2C0897E91D}" dt="2021-03-16T15:07:00.158" v="93"/>
        <pc:sldMkLst>
          <pc:docMk/>
          <pc:sldMk cId="3578190042" sldId="501"/>
        </pc:sldMkLst>
      </pc:sldChg>
      <pc:sldChg chg="add">
        <pc:chgData name="Gerjan de Ruiter" userId="a2531a62-2f4d-4e73-a7da-0a31b077d76f" providerId="ADAL" clId="{C1841282-97ED-48AA-91CD-CC2C0897E91D}" dt="2021-03-17T10:41:49.436" v="710"/>
        <pc:sldMkLst>
          <pc:docMk/>
          <pc:sldMk cId="3503719923" sldId="502"/>
        </pc:sldMkLst>
      </pc:sldChg>
      <pc:sldChg chg="addSp delSp modSp new mod modNotesTx">
        <pc:chgData name="Gerjan de Ruiter" userId="a2531a62-2f4d-4e73-a7da-0a31b077d76f" providerId="ADAL" clId="{C1841282-97ED-48AA-91CD-CC2C0897E91D}" dt="2021-03-17T10:47:07.743" v="823" actId="122"/>
        <pc:sldMkLst>
          <pc:docMk/>
          <pc:sldMk cId="2045308557" sldId="503"/>
        </pc:sldMkLst>
        <pc:spChg chg="mod">
          <ac:chgData name="Gerjan de Ruiter" userId="a2531a62-2f4d-4e73-a7da-0a31b077d76f" providerId="ADAL" clId="{C1841282-97ED-48AA-91CD-CC2C0897E91D}" dt="2021-03-17T10:47:07.743" v="823" actId="122"/>
          <ac:spMkLst>
            <pc:docMk/>
            <pc:sldMk cId="2045308557" sldId="503"/>
            <ac:spMk id="2" creationId="{49C06B4D-3B54-4122-B626-F6134034C2FF}"/>
          </ac:spMkLst>
        </pc:spChg>
        <pc:spChg chg="del">
          <ac:chgData name="Gerjan de Ruiter" userId="a2531a62-2f4d-4e73-a7da-0a31b077d76f" providerId="ADAL" clId="{C1841282-97ED-48AA-91CD-CC2C0897E91D}" dt="2021-03-17T10:46:59.931" v="802"/>
          <ac:spMkLst>
            <pc:docMk/>
            <pc:sldMk cId="2045308557" sldId="503"/>
            <ac:spMk id="3" creationId="{E66C3305-43D3-4085-8B2C-B5E94CB8C164}"/>
          </ac:spMkLst>
        </pc:spChg>
        <pc:picChg chg="add mod">
          <ac:chgData name="Gerjan de Ruiter" userId="a2531a62-2f4d-4e73-a7da-0a31b077d76f" providerId="ADAL" clId="{C1841282-97ED-48AA-91CD-CC2C0897E91D}" dt="2021-03-17T10:46:59.931" v="802"/>
          <ac:picMkLst>
            <pc:docMk/>
            <pc:sldMk cId="2045308557" sldId="503"/>
            <ac:picMk id="2050" creationId="{44D86197-85EA-4CE6-8283-EA96BBAECE27}"/>
          </ac:picMkLst>
        </pc:picChg>
      </pc:sldChg>
      <pc:sldChg chg="addSp delSp modSp new mod modClrScheme chgLayout modNotesTx">
        <pc:chgData name="Gerjan de Ruiter" userId="a2531a62-2f4d-4e73-a7da-0a31b077d76f" providerId="ADAL" clId="{C1841282-97ED-48AA-91CD-CC2C0897E91D}" dt="2021-03-17T10:50:39.237" v="1042" actId="1076"/>
        <pc:sldMkLst>
          <pc:docMk/>
          <pc:sldMk cId="1441926666" sldId="504"/>
        </pc:sldMkLst>
        <pc:spChg chg="del mod ord">
          <ac:chgData name="Gerjan de Ruiter" userId="a2531a62-2f4d-4e73-a7da-0a31b077d76f" providerId="ADAL" clId="{C1841282-97ED-48AA-91CD-CC2C0897E91D}" dt="2021-03-17T10:47:27.568" v="825" actId="700"/>
          <ac:spMkLst>
            <pc:docMk/>
            <pc:sldMk cId="1441926666" sldId="504"/>
            <ac:spMk id="2" creationId="{E8B0EC70-8C22-4163-8749-8AEFE82032B2}"/>
          </ac:spMkLst>
        </pc:spChg>
        <pc:spChg chg="del mod ord">
          <ac:chgData name="Gerjan de Ruiter" userId="a2531a62-2f4d-4e73-a7da-0a31b077d76f" providerId="ADAL" clId="{C1841282-97ED-48AA-91CD-CC2C0897E91D}" dt="2021-03-17T10:47:27.568" v="825" actId="700"/>
          <ac:spMkLst>
            <pc:docMk/>
            <pc:sldMk cId="1441926666" sldId="504"/>
            <ac:spMk id="3" creationId="{4F04A8B5-957B-4C13-AA11-B91D6B8735BF}"/>
          </ac:spMkLst>
        </pc:spChg>
        <pc:spChg chg="add mod ord">
          <ac:chgData name="Gerjan de Ruiter" userId="a2531a62-2f4d-4e73-a7da-0a31b077d76f" providerId="ADAL" clId="{C1841282-97ED-48AA-91CD-CC2C0897E91D}" dt="2021-03-17T10:47:34.642" v="857" actId="20577"/>
          <ac:spMkLst>
            <pc:docMk/>
            <pc:sldMk cId="1441926666" sldId="504"/>
            <ac:spMk id="4" creationId="{2A33F17C-FEE5-4AB3-B9A3-9A04E5F034E5}"/>
          </ac:spMkLst>
        </pc:spChg>
        <pc:spChg chg="add del mod ord">
          <ac:chgData name="Gerjan de Ruiter" userId="a2531a62-2f4d-4e73-a7da-0a31b077d76f" providerId="ADAL" clId="{C1841282-97ED-48AA-91CD-CC2C0897E91D}" dt="2021-03-17T10:50:34.364" v="1040"/>
          <ac:spMkLst>
            <pc:docMk/>
            <pc:sldMk cId="1441926666" sldId="504"/>
            <ac:spMk id="5" creationId="{549858C5-5C1C-4719-AB04-DBD4078198C3}"/>
          </ac:spMkLst>
        </pc:spChg>
        <pc:spChg chg="add mod ord">
          <ac:chgData name="Gerjan de Ruiter" userId="a2531a62-2f4d-4e73-a7da-0a31b077d76f" providerId="ADAL" clId="{C1841282-97ED-48AA-91CD-CC2C0897E91D}" dt="2021-03-17T10:48:38.874" v="1035" actId="20577"/>
          <ac:spMkLst>
            <pc:docMk/>
            <pc:sldMk cId="1441926666" sldId="504"/>
            <ac:spMk id="6" creationId="{F4B521AE-D7F2-4C82-A7DE-C37E163F5EFE}"/>
          </ac:spMkLst>
        </pc:spChg>
        <pc:picChg chg="add mod">
          <ac:chgData name="Gerjan de Ruiter" userId="a2531a62-2f4d-4e73-a7da-0a31b077d76f" providerId="ADAL" clId="{C1841282-97ED-48AA-91CD-CC2C0897E91D}" dt="2021-03-17T10:50:39.237" v="1042" actId="1076"/>
          <ac:picMkLst>
            <pc:docMk/>
            <pc:sldMk cId="1441926666" sldId="504"/>
            <ac:picMk id="3074" creationId="{B7FA9302-A733-4E36-8F31-9DD293C54E9A}"/>
          </ac:picMkLst>
        </pc:picChg>
      </pc:sldChg>
      <pc:sldChg chg="addSp delSp modSp add mod modNotesTx">
        <pc:chgData name="Gerjan de Ruiter" userId="a2531a62-2f4d-4e73-a7da-0a31b077d76f" providerId="ADAL" clId="{C1841282-97ED-48AA-91CD-CC2C0897E91D}" dt="2021-03-17T10:54:20.335" v="1397" actId="1076"/>
        <pc:sldMkLst>
          <pc:docMk/>
          <pc:sldMk cId="470008319" sldId="505"/>
        </pc:sldMkLst>
        <pc:spChg chg="add del mod">
          <ac:chgData name="Gerjan de Ruiter" userId="a2531a62-2f4d-4e73-a7da-0a31b077d76f" providerId="ADAL" clId="{C1841282-97ED-48AA-91CD-CC2C0897E91D}" dt="2021-03-17T10:53:56.313" v="1383"/>
          <ac:spMkLst>
            <pc:docMk/>
            <pc:sldMk cId="470008319" sldId="505"/>
            <ac:spMk id="2" creationId="{A95A0106-2594-4DF3-B6F1-3050455B5BC8}"/>
          </ac:spMkLst>
        </pc:spChg>
        <pc:spChg chg="mod">
          <ac:chgData name="Gerjan de Ruiter" userId="a2531a62-2f4d-4e73-a7da-0a31b077d76f" providerId="ADAL" clId="{C1841282-97ED-48AA-91CD-CC2C0897E91D}" dt="2021-03-17T10:53:03.259" v="1380" actId="20577"/>
          <ac:spMkLst>
            <pc:docMk/>
            <pc:sldMk cId="470008319" sldId="505"/>
            <ac:spMk id="6" creationId="{F4B521AE-D7F2-4C82-A7DE-C37E163F5EFE}"/>
          </ac:spMkLst>
        </pc:spChg>
        <pc:picChg chg="del">
          <ac:chgData name="Gerjan de Ruiter" userId="a2531a62-2f4d-4e73-a7da-0a31b077d76f" providerId="ADAL" clId="{C1841282-97ED-48AA-91CD-CC2C0897E91D}" dt="2021-03-17T10:51:36.119" v="1044" actId="478"/>
          <ac:picMkLst>
            <pc:docMk/>
            <pc:sldMk cId="470008319" sldId="505"/>
            <ac:picMk id="3074" creationId="{B7FA9302-A733-4E36-8F31-9DD293C54E9A}"/>
          </ac:picMkLst>
        </pc:picChg>
        <pc:picChg chg="add mod">
          <ac:chgData name="Gerjan de Ruiter" userId="a2531a62-2f4d-4e73-a7da-0a31b077d76f" providerId="ADAL" clId="{C1841282-97ED-48AA-91CD-CC2C0897E91D}" dt="2021-03-17T10:54:20.335" v="1397" actId="1076"/>
          <ac:picMkLst>
            <pc:docMk/>
            <pc:sldMk cId="470008319" sldId="505"/>
            <ac:picMk id="4098" creationId="{0D9E82BB-FCF8-4D1C-879C-481EA11EB7ED}"/>
          </ac:picMkLst>
        </pc:picChg>
      </pc:sldChg>
      <pc:sldChg chg="addSp delSp modSp new mod modClrScheme chgLayout">
        <pc:chgData name="Gerjan de Ruiter" userId="a2531a62-2f4d-4e73-a7da-0a31b077d76f" providerId="ADAL" clId="{C1841282-97ED-48AA-91CD-CC2C0897E91D}" dt="2021-03-17T10:54:10.564" v="1394" actId="122"/>
        <pc:sldMkLst>
          <pc:docMk/>
          <pc:sldMk cId="2206092942" sldId="506"/>
        </pc:sldMkLst>
        <pc:spChg chg="del mod ord">
          <ac:chgData name="Gerjan de Ruiter" userId="a2531a62-2f4d-4e73-a7da-0a31b077d76f" providerId="ADAL" clId="{C1841282-97ED-48AA-91CD-CC2C0897E91D}" dt="2021-03-17T10:54:05.626" v="1386" actId="700"/>
          <ac:spMkLst>
            <pc:docMk/>
            <pc:sldMk cId="2206092942" sldId="506"/>
            <ac:spMk id="2" creationId="{F8E36D93-1F04-44E4-A7F7-A9A6E9A6EA34}"/>
          </ac:spMkLst>
        </pc:spChg>
        <pc:spChg chg="del mod ord">
          <ac:chgData name="Gerjan de Ruiter" userId="a2531a62-2f4d-4e73-a7da-0a31b077d76f" providerId="ADAL" clId="{C1841282-97ED-48AA-91CD-CC2C0897E91D}" dt="2021-03-17T10:54:05.626" v="1386" actId="700"/>
          <ac:spMkLst>
            <pc:docMk/>
            <pc:sldMk cId="2206092942" sldId="506"/>
            <ac:spMk id="3" creationId="{18D52F69-535C-4019-B215-CFD3C5AA7A3D}"/>
          </ac:spMkLst>
        </pc:spChg>
        <pc:spChg chg="del">
          <ac:chgData name="Gerjan de Ruiter" userId="a2531a62-2f4d-4e73-a7da-0a31b077d76f" providerId="ADAL" clId="{C1841282-97ED-48AA-91CD-CC2C0897E91D}" dt="2021-03-17T10:54:05.626" v="1386" actId="700"/>
          <ac:spMkLst>
            <pc:docMk/>
            <pc:sldMk cId="2206092942" sldId="506"/>
            <ac:spMk id="4" creationId="{C185AD04-6E9D-41B0-9FE7-CF2053E7EA8B}"/>
          </ac:spMkLst>
        </pc:spChg>
        <pc:spChg chg="add mod ord">
          <ac:chgData name="Gerjan de Ruiter" userId="a2531a62-2f4d-4e73-a7da-0a31b077d76f" providerId="ADAL" clId="{C1841282-97ED-48AA-91CD-CC2C0897E91D}" dt="2021-03-17T10:54:10.564" v="1394" actId="122"/>
          <ac:spMkLst>
            <pc:docMk/>
            <pc:sldMk cId="2206092942" sldId="506"/>
            <ac:spMk id="5" creationId="{CAD144AB-2CED-455A-A3E4-F282FA792720}"/>
          </ac:spMkLst>
        </pc:spChg>
        <pc:spChg chg="add del mod ord">
          <ac:chgData name="Gerjan de Ruiter" userId="a2531a62-2f4d-4e73-a7da-0a31b077d76f" providerId="ADAL" clId="{C1841282-97ED-48AA-91CD-CC2C0897E91D}" dt="2021-03-17T10:54:06.276" v="1387"/>
          <ac:spMkLst>
            <pc:docMk/>
            <pc:sldMk cId="2206092942" sldId="506"/>
            <ac:spMk id="6" creationId="{6776E003-DEEE-4006-8734-5758F49F5D4E}"/>
          </ac:spMkLst>
        </pc:spChg>
        <pc:picChg chg="add mod">
          <ac:chgData name="Gerjan de Ruiter" userId="a2531a62-2f4d-4e73-a7da-0a31b077d76f" providerId="ADAL" clId="{C1841282-97ED-48AA-91CD-CC2C0897E91D}" dt="2021-03-17T10:54:06.276" v="1387"/>
          <ac:picMkLst>
            <pc:docMk/>
            <pc:sldMk cId="2206092942" sldId="506"/>
            <ac:picMk id="7" creationId="{8D68B4E9-5D59-4153-AB9E-97A8D617EF0F}"/>
          </ac:picMkLst>
        </pc:picChg>
      </pc:sldChg>
      <pc:sldMasterChg chg="add del addSldLayout delSldLayout">
        <pc:chgData name="Gerjan de Ruiter" userId="a2531a62-2f4d-4e73-a7da-0a31b077d76f" providerId="ADAL" clId="{C1841282-97ED-48AA-91CD-CC2C0897E91D}" dt="2021-03-16T13:47:23.494" v="23" actId="700"/>
        <pc:sldMasterMkLst>
          <pc:docMk/>
          <pc:sldMasterMk cId="591758489" sldId="2147483648"/>
        </pc:sldMasterMkLst>
        <pc:sldLayoutChg chg="add del">
          <pc:chgData name="Gerjan de Ruiter" userId="a2531a62-2f4d-4e73-a7da-0a31b077d76f" providerId="ADAL" clId="{C1841282-97ED-48AA-91CD-CC2C0897E91D}" dt="2021-03-16T13:47:23.494" v="23" actId="700"/>
          <pc:sldLayoutMkLst>
            <pc:docMk/>
            <pc:sldMasterMk cId="591758489" sldId="2147483648"/>
            <pc:sldLayoutMk cId="691908973" sldId="2147483649"/>
          </pc:sldLayoutMkLst>
        </pc:sldLayoutChg>
        <pc:sldLayoutChg chg="add del">
          <pc:chgData name="Gerjan de Ruiter" userId="a2531a62-2f4d-4e73-a7da-0a31b077d76f" providerId="ADAL" clId="{C1841282-97ED-48AA-91CD-CC2C0897E91D}" dt="2021-03-16T13:47:23.494" v="23" actId="700"/>
          <pc:sldLayoutMkLst>
            <pc:docMk/>
            <pc:sldMasterMk cId="591758489" sldId="2147483648"/>
            <pc:sldLayoutMk cId="2579001181" sldId="2147483650"/>
          </pc:sldLayoutMkLst>
        </pc:sldLayoutChg>
        <pc:sldLayoutChg chg="add del">
          <pc:chgData name="Gerjan de Ruiter" userId="a2531a62-2f4d-4e73-a7da-0a31b077d76f" providerId="ADAL" clId="{C1841282-97ED-48AA-91CD-CC2C0897E91D}" dt="2021-03-16T13:47:23.494" v="23" actId="700"/>
          <pc:sldLayoutMkLst>
            <pc:docMk/>
            <pc:sldMasterMk cId="591758489" sldId="2147483648"/>
            <pc:sldLayoutMk cId="2561557070" sldId="2147483651"/>
          </pc:sldLayoutMkLst>
        </pc:sldLayoutChg>
        <pc:sldLayoutChg chg="add del">
          <pc:chgData name="Gerjan de Ruiter" userId="a2531a62-2f4d-4e73-a7da-0a31b077d76f" providerId="ADAL" clId="{C1841282-97ED-48AA-91CD-CC2C0897E91D}" dt="2021-03-16T13:47:23.494" v="23" actId="700"/>
          <pc:sldLayoutMkLst>
            <pc:docMk/>
            <pc:sldMasterMk cId="591758489" sldId="2147483648"/>
            <pc:sldLayoutMk cId="1498444459" sldId="2147483652"/>
          </pc:sldLayoutMkLst>
        </pc:sldLayoutChg>
        <pc:sldLayoutChg chg="add del">
          <pc:chgData name="Gerjan de Ruiter" userId="a2531a62-2f4d-4e73-a7da-0a31b077d76f" providerId="ADAL" clId="{C1841282-97ED-48AA-91CD-CC2C0897E91D}" dt="2021-03-16T13:47:23.494" v="23" actId="700"/>
          <pc:sldLayoutMkLst>
            <pc:docMk/>
            <pc:sldMasterMk cId="591758489" sldId="2147483648"/>
            <pc:sldLayoutMk cId="1592246739" sldId="2147483653"/>
          </pc:sldLayoutMkLst>
        </pc:sldLayoutChg>
        <pc:sldLayoutChg chg="add del">
          <pc:chgData name="Gerjan de Ruiter" userId="a2531a62-2f4d-4e73-a7da-0a31b077d76f" providerId="ADAL" clId="{C1841282-97ED-48AA-91CD-CC2C0897E91D}" dt="2021-03-16T13:47:23.494" v="23" actId="700"/>
          <pc:sldLayoutMkLst>
            <pc:docMk/>
            <pc:sldMasterMk cId="591758489" sldId="2147483648"/>
            <pc:sldLayoutMk cId="234352809" sldId="2147483654"/>
          </pc:sldLayoutMkLst>
        </pc:sldLayoutChg>
        <pc:sldLayoutChg chg="add del">
          <pc:chgData name="Gerjan de Ruiter" userId="a2531a62-2f4d-4e73-a7da-0a31b077d76f" providerId="ADAL" clId="{C1841282-97ED-48AA-91CD-CC2C0897E91D}" dt="2021-03-16T13:47:23.494" v="23" actId="700"/>
          <pc:sldLayoutMkLst>
            <pc:docMk/>
            <pc:sldMasterMk cId="591758489" sldId="2147483648"/>
            <pc:sldLayoutMk cId="1342693393" sldId="2147483655"/>
          </pc:sldLayoutMkLst>
        </pc:sldLayoutChg>
        <pc:sldLayoutChg chg="add del">
          <pc:chgData name="Gerjan de Ruiter" userId="a2531a62-2f4d-4e73-a7da-0a31b077d76f" providerId="ADAL" clId="{C1841282-97ED-48AA-91CD-CC2C0897E91D}" dt="2021-03-16T13:47:23.494" v="23" actId="700"/>
          <pc:sldLayoutMkLst>
            <pc:docMk/>
            <pc:sldMasterMk cId="591758489" sldId="2147483648"/>
            <pc:sldLayoutMk cId="3174115055" sldId="2147483656"/>
          </pc:sldLayoutMkLst>
        </pc:sldLayoutChg>
        <pc:sldLayoutChg chg="add del">
          <pc:chgData name="Gerjan de Ruiter" userId="a2531a62-2f4d-4e73-a7da-0a31b077d76f" providerId="ADAL" clId="{C1841282-97ED-48AA-91CD-CC2C0897E91D}" dt="2021-03-16T13:47:23.494" v="23" actId="700"/>
          <pc:sldLayoutMkLst>
            <pc:docMk/>
            <pc:sldMasterMk cId="591758489" sldId="2147483648"/>
            <pc:sldLayoutMk cId="3986522828" sldId="2147483657"/>
          </pc:sldLayoutMkLst>
        </pc:sldLayoutChg>
        <pc:sldLayoutChg chg="add del">
          <pc:chgData name="Gerjan de Ruiter" userId="a2531a62-2f4d-4e73-a7da-0a31b077d76f" providerId="ADAL" clId="{C1841282-97ED-48AA-91CD-CC2C0897E91D}" dt="2021-03-16T13:47:23.494" v="23" actId="700"/>
          <pc:sldLayoutMkLst>
            <pc:docMk/>
            <pc:sldMasterMk cId="591758489" sldId="2147483648"/>
            <pc:sldLayoutMk cId="211083823" sldId="2147483658"/>
          </pc:sldLayoutMkLst>
        </pc:sldLayoutChg>
        <pc:sldLayoutChg chg="add del">
          <pc:chgData name="Gerjan de Ruiter" userId="a2531a62-2f4d-4e73-a7da-0a31b077d76f" providerId="ADAL" clId="{C1841282-97ED-48AA-91CD-CC2C0897E91D}" dt="2021-03-16T13:47:23.494" v="23" actId="700"/>
          <pc:sldLayoutMkLst>
            <pc:docMk/>
            <pc:sldMasterMk cId="591758489" sldId="2147483648"/>
            <pc:sldLayoutMk cId="3392305058"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BBA84-3D34-488F-BE43-8DAD0850E293}" type="datetimeFigureOut">
              <a:rPr lang="nl-NL" smtClean="0"/>
              <a:t>16-3-2021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68A8B-4549-4969-8E21-D0C8F42F0053}" type="slidenum">
              <a:rPr lang="nl-NL" smtClean="0"/>
              <a:t>‹nr.›</a:t>
            </a:fld>
            <a:endParaRPr lang="nl-NL"/>
          </a:p>
        </p:txBody>
      </p:sp>
    </p:spTree>
    <p:extLst>
      <p:ext uri="{BB962C8B-B14F-4D97-AF65-F5344CB8AC3E}">
        <p14:creationId xmlns:p14="http://schemas.microsoft.com/office/powerpoint/2010/main" val="4073181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zonnefabriek.nl/nieuws/gasfabriek-wordt-zonnefabriek/"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zonnefabriek.nl/nieuws/reigersbos-metro-zonnepanele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Attitude is een ander woord voor houding.</a:t>
            </a:r>
          </a:p>
          <a:p>
            <a:endParaRPr lang="nl-NL" dirty="0"/>
          </a:p>
        </p:txBody>
      </p:sp>
      <p:sp>
        <p:nvSpPr>
          <p:cNvPr id="4" name="Tijdelijke aanduiding voor dianummer 3"/>
          <p:cNvSpPr>
            <a:spLocks noGrp="1"/>
          </p:cNvSpPr>
          <p:nvPr>
            <p:ph type="sldNum" sz="quarter" idx="5"/>
          </p:nvPr>
        </p:nvSpPr>
        <p:spPr/>
        <p:txBody>
          <a:bodyPr/>
          <a:lstStyle/>
          <a:p>
            <a:fld id="{56151DA8-C8D2-4370-A3E5-0A9C1AE3B9F3}" type="slidenum">
              <a:rPr lang="nl-NL" smtClean="0"/>
              <a:t>7</a:t>
            </a:fld>
            <a:endParaRPr lang="nl-NL"/>
          </a:p>
        </p:txBody>
      </p:sp>
    </p:spTree>
    <p:extLst>
      <p:ext uri="{BB962C8B-B14F-4D97-AF65-F5344CB8AC3E}">
        <p14:creationId xmlns:p14="http://schemas.microsoft.com/office/powerpoint/2010/main" val="393026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424242"/>
                </a:solidFill>
                <a:effectLst/>
                <a:latin typeface="Open Sans"/>
              </a:rPr>
              <a:t>Wat motiveert menselijk gedrag? Waar hebben mensen behoefte aan? De piramide van Maslow is een van de bekendste motivatietheorieën. Het piramidemodel focust maar op een ding: één behoefte vervullen.</a:t>
            </a:r>
          </a:p>
          <a:p>
            <a:pPr algn="l" fontAlgn="base"/>
            <a:endParaRPr lang="nl-NL" b="0" i="0" dirty="0">
              <a:solidFill>
                <a:srgbClr val="424242"/>
              </a:solidFill>
              <a:effectLst/>
              <a:latin typeface="Open Sans"/>
            </a:endParaRPr>
          </a:p>
          <a:p>
            <a:pPr algn="l" fontAlgn="base"/>
            <a:r>
              <a:rPr lang="nl-NL" b="0" i="0" dirty="0" err="1">
                <a:solidFill>
                  <a:srgbClr val="424242"/>
                </a:solidFill>
                <a:effectLst/>
                <a:latin typeface="Open Sans"/>
              </a:rPr>
              <a:t>Maslow’s</a:t>
            </a:r>
            <a:r>
              <a:rPr lang="nl-NL" b="0" i="0" dirty="0">
                <a:solidFill>
                  <a:srgbClr val="424242"/>
                </a:solidFill>
                <a:effectLst/>
                <a:latin typeface="Open Sans"/>
              </a:rPr>
              <a:t> theorie is een piramidemodel. De theorie beschrijft in vijf fasen </a:t>
            </a:r>
            <a:r>
              <a:rPr lang="nl-NL" b="1" i="0" dirty="0">
                <a:solidFill>
                  <a:srgbClr val="2E2E2E"/>
                </a:solidFill>
                <a:effectLst/>
                <a:latin typeface="Open Sans"/>
              </a:rPr>
              <a:t>wat de mens motiveert en focust op het vervullen van behoeften</a:t>
            </a:r>
            <a:r>
              <a:rPr lang="nl-NL" b="0" i="0" dirty="0">
                <a:solidFill>
                  <a:srgbClr val="424242"/>
                </a:solidFill>
                <a:effectLst/>
                <a:latin typeface="Open Sans"/>
              </a:rPr>
              <a:t>. Deze behoeftepiramide van Maslow suggereert dat mensen gemotiveerd zijn om in basisbehoeften te voorzien voordat ze verder gaan met andere, meer geavanceerde behoeften.</a:t>
            </a:r>
          </a:p>
          <a:p>
            <a:pPr algn="l" fontAlgn="base"/>
            <a:r>
              <a:rPr lang="nl-NL" b="1" i="0" dirty="0">
                <a:solidFill>
                  <a:srgbClr val="3C4F54"/>
                </a:solidFill>
                <a:effectLst/>
                <a:latin typeface="PT Sans"/>
              </a:rPr>
              <a:t>1) Fysiologische behoeften</a:t>
            </a:r>
          </a:p>
          <a:p>
            <a:pPr algn="l" fontAlgn="base"/>
            <a:r>
              <a:rPr lang="nl-NL" b="1" i="0" dirty="0">
                <a:solidFill>
                  <a:srgbClr val="2E2E2E"/>
                </a:solidFill>
                <a:effectLst/>
                <a:latin typeface="inherit"/>
              </a:rPr>
              <a:t>Dit zijn de behoeften die nodig zijn om te blijven leven.</a:t>
            </a:r>
            <a:r>
              <a:rPr lang="nl-NL" b="0" i="0" dirty="0">
                <a:solidFill>
                  <a:srgbClr val="424242"/>
                </a:solidFill>
                <a:effectLst/>
                <a:latin typeface="Open Sans"/>
              </a:rPr>
              <a:t> Deze basisbehoeften worden vereist door alle dieren en zijn ook de primaire focus en eerste levensbehoefte van zuigelingen.</a:t>
            </a:r>
          </a:p>
          <a:p>
            <a:pPr algn="l" fontAlgn="base"/>
            <a:r>
              <a:rPr lang="nl-NL" b="0" i="0" dirty="0">
                <a:solidFill>
                  <a:srgbClr val="424242"/>
                </a:solidFill>
                <a:effectLst/>
                <a:latin typeface="Open Sans"/>
              </a:rPr>
              <a:t>Naast de primaire levensbehoeften van </a:t>
            </a:r>
            <a:r>
              <a:rPr lang="nl-NL" b="1" i="0" dirty="0">
                <a:solidFill>
                  <a:srgbClr val="2E2E2E"/>
                </a:solidFill>
                <a:effectLst/>
                <a:latin typeface="inherit"/>
              </a:rPr>
              <a:t>voeding, zuurstof en warmte</a:t>
            </a:r>
            <a:r>
              <a:rPr lang="nl-NL" b="0" i="0" dirty="0">
                <a:solidFill>
                  <a:srgbClr val="424242"/>
                </a:solidFill>
                <a:effectLst/>
                <a:latin typeface="Open Sans"/>
              </a:rPr>
              <a:t>, omvatten de fysiologische behoeften ook zaken als </a:t>
            </a:r>
            <a:r>
              <a:rPr lang="nl-NL" b="1" i="0" dirty="0">
                <a:solidFill>
                  <a:srgbClr val="2E2E2E"/>
                </a:solidFill>
                <a:effectLst/>
                <a:latin typeface="inherit"/>
              </a:rPr>
              <a:t>onderdak en kleding.</a:t>
            </a:r>
            <a:endParaRPr lang="nl-NL" b="0" i="0" dirty="0">
              <a:solidFill>
                <a:srgbClr val="424242"/>
              </a:solidFill>
              <a:effectLst/>
              <a:latin typeface="Open Sans"/>
            </a:endParaRPr>
          </a:p>
          <a:p>
            <a:pPr algn="l" fontAlgn="base"/>
            <a:r>
              <a:rPr lang="nl-NL" b="0" i="0" dirty="0">
                <a:solidFill>
                  <a:srgbClr val="424242"/>
                </a:solidFill>
                <a:effectLst/>
                <a:latin typeface="Open Sans"/>
              </a:rPr>
              <a:t> </a:t>
            </a:r>
          </a:p>
          <a:p>
            <a:pPr algn="l" fontAlgn="base"/>
            <a:r>
              <a:rPr lang="nl-NL" b="1" i="0" dirty="0">
                <a:solidFill>
                  <a:srgbClr val="3C4F54"/>
                </a:solidFill>
                <a:effectLst/>
                <a:latin typeface="PT Sans"/>
              </a:rPr>
              <a:t>2) Veiligheidsbehoeften</a:t>
            </a:r>
          </a:p>
          <a:p>
            <a:pPr algn="l" fontAlgn="base"/>
            <a:r>
              <a:rPr lang="nl-NL" b="0" i="0" dirty="0">
                <a:solidFill>
                  <a:srgbClr val="424242"/>
                </a:solidFill>
                <a:effectLst/>
                <a:latin typeface="Open Sans"/>
              </a:rPr>
              <a:t>Naarmate we naar het tweede niveau van de </a:t>
            </a:r>
            <a:r>
              <a:rPr lang="nl-NL" b="0" i="0" dirty="0" err="1">
                <a:solidFill>
                  <a:srgbClr val="424242"/>
                </a:solidFill>
                <a:effectLst/>
                <a:latin typeface="Open Sans"/>
              </a:rPr>
              <a:t>behoeftenhiërarchie</a:t>
            </a:r>
            <a:r>
              <a:rPr lang="nl-NL" b="0" i="0" dirty="0">
                <a:solidFill>
                  <a:srgbClr val="424242"/>
                </a:solidFill>
                <a:effectLst/>
                <a:latin typeface="Open Sans"/>
              </a:rPr>
              <a:t> van Maslow gaan, worden de eisen een beetje complexer.</a:t>
            </a:r>
          </a:p>
          <a:p>
            <a:pPr algn="l" fontAlgn="base"/>
            <a:r>
              <a:rPr lang="nl-NL" b="0" i="0" dirty="0">
                <a:solidFill>
                  <a:srgbClr val="424242"/>
                </a:solidFill>
                <a:effectLst/>
                <a:latin typeface="Open Sans"/>
              </a:rPr>
              <a:t>Op dit niveau worden de behoeften aan veiligheid belangrijk. Denk hierbij aan</a:t>
            </a:r>
            <a:r>
              <a:rPr lang="nl-NL" b="1" i="0" dirty="0">
                <a:solidFill>
                  <a:srgbClr val="2E2E2E"/>
                </a:solidFill>
                <a:effectLst/>
                <a:latin typeface="inherit"/>
              </a:rPr>
              <a:t> gezondheid, persoonlijke veiligheid, veiligheidsnetten bij schade/ongeval, en financiële zekerheid</a:t>
            </a:r>
            <a:r>
              <a:rPr lang="nl-NL" b="0" i="0" dirty="0">
                <a:solidFill>
                  <a:srgbClr val="424242"/>
                </a:solidFill>
                <a:effectLst/>
                <a:latin typeface="Open Sans"/>
              </a:rPr>
              <a:t>.</a:t>
            </a:r>
          </a:p>
          <a:p>
            <a:pPr algn="l" fontAlgn="base"/>
            <a:r>
              <a:rPr lang="nl-NL" b="0" i="0" dirty="0">
                <a:solidFill>
                  <a:srgbClr val="424242"/>
                </a:solidFill>
                <a:effectLst/>
                <a:latin typeface="Open Sans"/>
              </a:rPr>
              <a:t>Het vinden van een baan, het afsluiten van een zorgverzekering, geld overboeken naar je spaarrekening en verhuizen naar een veiligere buurt zijn hier voorbeelden van.</a:t>
            </a:r>
          </a:p>
          <a:p>
            <a:pPr algn="l" fontAlgn="base"/>
            <a:r>
              <a:rPr lang="nl-NL" b="0" i="0" dirty="0">
                <a:solidFill>
                  <a:srgbClr val="424242"/>
                </a:solidFill>
                <a:effectLst/>
                <a:latin typeface="Open Sans"/>
              </a:rPr>
              <a:t> </a:t>
            </a:r>
          </a:p>
          <a:p>
            <a:pPr algn="l" fontAlgn="base"/>
            <a:r>
              <a:rPr lang="nl-NL" b="1" i="0" dirty="0">
                <a:solidFill>
                  <a:srgbClr val="3C4F54"/>
                </a:solidFill>
                <a:effectLst/>
                <a:latin typeface="PT Sans"/>
              </a:rPr>
              <a:t>3) </a:t>
            </a:r>
            <a:r>
              <a:rPr lang="nl-NL" b="1" i="0" dirty="0" err="1">
                <a:solidFill>
                  <a:srgbClr val="3C4F54"/>
                </a:solidFill>
                <a:effectLst/>
                <a:latin typeface="PT Sans"/>
              </a:rPr>
              <a:t>Social</a:t>
            </a:r>
            <a:r>
              <a:rPr lang="nl-NL" b="1" i="0" dirty="0">
                <a:solidFill>
                  <a:srgbClr val="3C4F54"/>
                </a:solidFill>
                <a:effectLst/>
                <a:latin typeface="PT Sans"/>
              </a:rPr>
              <a:t> behoeften</a:t>
            </a:r>
          </a:p>
          <a:p>
            <a:pPr algn="l" fontAlgn="base"/>
            <a:r>
              <a:rPr lang="nl-NL" b="0" i="0" dirty="0">
                <a:solidFill>
                  <a:srgbClr val="424242"/>
                </a:solidFill>
                <a:effectLst/>
                <a:latin typeface="Open Sans"/>
              </a:rPr>
              <a:t>De sociale behoeften in de hiërarchie van Maslow omvatten dingen als </a:t>
            </a:r>
            <a:r>
              <a:rPr lang="nl-NL" b="1" i="0" dirty="0">
                <a:solidFill>
                  <a:srgbClr val="2E2E2E"/>
                </a:solidFill>
                <a:effectLst/>
                <a:latin typeface="inherit"/>
              </a:rPr>
              <a:t>liefde, acceptatie en erbij horen</a:t>
            </a:r>
            <a:r>
              <a:rPr lang="nl-NL" b="0" i="0" dirty="0">
                <a:solidFill>
                  <a:srgbClr val="424242"/>
                </a:solidFill>
                <a:effectLst/>
                <a:latin typeface="Open Sans"/>
              </a:rPr>
              <a:t>.</a:t>
            </a:r>
          </a:p>
          <a:p>
            <a:pPr algn="l" fontAlgn="base"/>
            <a:r>
              <a:rPr lang="nl-NL" b="0" i="0" dirty="0">
                <a:solidFill>
                  <a:srgbClr val="424242"/>
                </a:solidFill>
                <a:effectLst/>
                <a:latin typeface="Open Sans"/>
              </a:rPr>
              <a:t>Op dit niveau stuurt de behoefte aan emotionele relaties aan tot menselijk gedrag. Aan deze behoeften wordt meestal voldaan door het hebben van </a:t>
            </a:r>
            <a:r>
              <a:rPr lang="nl-NL" b="1" i="0" dirty="0">
                <a:solidFill>
                  <a:srgbClr val="2E2E2E"/>
                </a:solidFill>
                <a:effectLst/>
                <a:latin typeface="inherit"/>
              </a:rPr>
              <a:t>vrienden, familie en een partner</a:t>
            </a:r>
            <a:r>
              <a:rPr lang="nl-NL" b="0" i="0" dirty="0">
                <a:solidFill>
                  <a:srgbClr val="424242"/>
                </a:solidFill>
                <a:effectLst/>
                <a:latin typeface="Open Sans"/>
              </a:rPr>
              <a:t>, maar ook </a:t>
            </a:r>
            <a:r>
              <a:rPr lang="nl-NL" b="1" i="0" dirty="0">
                <a:solidFill>
                  <a:srgbClr val="2E2E2E"/>
                </a:solidFill>
                <a:effectLst/>
                <a:latin typeface="inherit"/>
              </a:rPr>
              <a:t>gemeenschapsgroepen</a:t>
            </a:r>
            <a:r>
              <a:rPr lang="nl-NL" b="0" i="0" dirty="0">
                <a:solidFill>
                  <a:srgbClr val="424242"/>
                </a:solidFill>
                <a:effectLst/>
                <a:latin typeface="Open Sans"/>
              </a:rPr>
              <a:t> en </a:t>
            </a:r>
            <a:r>
              <a:rPr lang="nl-NL" b="1" i="0" dirty="0">
                <a:solidFill>
                  <a:srgbClr val="2E2E2E"/>
                </a:solidFill>
                <a:effectLst/>
                <a:latin typeface="inherit"/>
              </a:rPr>
              <a:t>religieuze organisaties</a:t>
            </a:r>
            <a:r>
              <a:rPr lang="nl-NL" b="0" i="0" dirty="0">
                <a:solidFill>
                  <a:srgbClr val="424242"/>
                </a:solidFill>
                <a:effectLst/>
                <a:latin typeface="Open Sans"/>
              </a:rPr>
              <a:t> behoren tot de opties.</a:t>
            </a:r>
          </a:p>
          <a:p>
            <a:pPr algn="l" fontAlgn="base"/>
            <a:r>
              <a:rPr lang="nl-NL" b="0" i="0" dirty="0">
                <a:solidFill>
                  <a:srgbClr val="424242"/>
                </a:solidFill>
                <a:effectLst/>
                <a:latin typeface="Open Sans"/>
              </a:rPr>
              <a:t> </a:t>
            </a:r>
          </a:p>
          <a:p>
            <a:pPr algn="l" fontAlgn="base"/>
            <a:r>
              <a:rPr lang="nl-NL" b="1" i="0" dirty="0">
                <a:solidFill>
                  <a:srgbClr val="3C4F54"/>
                </a:solidFill>
                <a:effectLst/>
                <a:latin typeface="PT Sans"/>
              </a:rPr>
              <a:t>4) Eigenwaarde</a:t>
            </a:r>
          </a:p>
          <a:p>
            <a:pPr algn="l" fontAlgn="base"/>
            <a:r>
              <a:rPr lang="nl-NL" b="0" i="0" dirty="0">
                <a:solidFill>
                  <a:srgbClr val="424242"/>
                </a:solidFill>
                <a:effectLst/>
                <a:latin typeface="Open Sans"/>
              </a:rPr>
              <a:t>Op het vierde niveau in de hiërarchie van Maslow vind je de behoefte aan </a:t>
            </a:r>
            <a:r>
              <a:rPr lang="nl-NL" b="1" i="0" dirty="0">
                <a:solidFill>
                  <a:srgbClr val="2E2E2E"/>
                </a:solidFill>
                <a:effectLst/>
                <a:latin typeface="inherit"/>
              </a:rPr>
              <a:t>erkenning, waardering en respect</a:t>
            </a:r>
            <a:r>
              <a:rPr lang="nl-NL" b="0" i="0" dirty="0">
                <a:solidFill>
                  <a:srgbClr val="424242"/>
                </a:solidFill>
                <a:effectLst/>
                <a:latin typeface="Open Sans"/>
              </a:rPr>
              <a:t>.</a:t>
            </a:r>
          </a:p>
          <a:p>
            <a:pPr algn="l" fontAlgn="base"/>
            <a:r>
              <a:rPr lang="nl-NL" b="0" i="0" dirty="0">
                <a:solidFill>
                  <a:srgbClr val="424242"/>
                </a:solidFill>
                <a:effectLst/>
                <a:latin typeface="Open Sans"/>
              </a:rPr>
              <a:t>Voor eigenwaarde is er </a:t>
            </a:r>
            <a:r>
              <a:rPr lang="nl-NL" b="1" i="0" dirty="0">
                <a:solidFill>
                  <a:srgbClr val="2E2E2E"/>
                </a:solidFill>
                <a:effectLst/>
                <a:latin typeface="inherit"/>
              </a:rPr>
              <a:t>zelfrespect nodig</a:t>
            </a:r>
            <a:r>
              <a:rPr lang="nl-NL" b="0" i="0" dirty="0">
                <a:solidFill>
                  <a:srgbClr val="424242"/>
                </a:solidFill>
                <a:effectLst/>
                <a:latin typeface="Open Sans"/>
              </a:rPr>
              <a:t>, evenals respect van de mensen om je heen. Je wilt gewaardeerd en </a:t>
            </a:r>
            <a:r>
              <a:rPr lang="nl-NL" b="1" i="0" dirty="0">
                <a:solidFill>
                  <a:srgbClr val="2E2E2E"/>
                </a:solidFill>
                <a:effectLst/>
                <a:latin typeface="inherit"/>
              </a:rPr>
              <a:t>gerespecteerd worden door andere personen</a:t>
            </a:r>
            <a:r>
              <a:rPr lang="nl-NL" b="0" i="0" dirty="0">
                <a:solidFill>
                  <a:srgbClr val="424242"/>
                </a:solidFill>
                <a:effectLst/>
                <a:latin typeface="Open Sans"/>
              </a:rPr>
              <a:t>.</a:t>
            </a:r>
          </a:p>
          <a:p>
            <a:pPr algn="l" fontAlgn="base"/>
            <a:r>
              <a:rPr lang="nl-NL" b="0" i="0" dirty="0">
                <a:solidFill>
                  <a:srgbClr val="424242"/>
                </a:solidFill>
                <a:effectLst/>
                <a:latin typeface="Open Sans"/>
              </a:rPr>
              <a:t>Maslow geloofde dat er twee versies van eigenwaarde voor individuen zijn. De ene is de “lagere” versie en de andere “hogere” in de piramide:</a:t>
            </a:r>
          </a:p>
          <a:p>
            <a:pPr algn="l" fontAlgn="base">
              <a:buFont typeface="Arial" panose="020B0604020202020204" pitchFamily="34" charset="0"/>
              <a:buChar char="•"/>
            </a:pPr>
            <a:r>
              <a:rPr lang="nl-NL" b="0" i="0" dirty="0">
                <a:solidFill>
                  <a:srgbClr val="424242"/>
                </a:solidFill>
                <a:effectLst/>
                <a:latin typeface="Open Sans"/>
              </a:rPr>
              <a:t>In de “</a:t>
            </a:r>
            <a:r>
              <a:rPr lang="nl-NL" b="1" i="0" dirty="0">
                <a:solidFill>
                  <a:srgbClr val="2E2E2E"/>
                </a:solidFill>
                <a:effectLst/>
                <a:latin typeface="inherit"/>
              </a:rPr>
              <a:t>lagere” versie</a:t>
            </a:r>
            <a:r>
              <a:rPr lang="nl-NL" b="0" i="0" dirty="0">
                <a:solidFill>
                  <a:srgbClr val="424242"/>
                </a:solidFill>
                <a:effectLst/>
                <a:latin typeface="Open Sans"/>
              </a:rPr>
              <a:t> van eigenwaarde zoek je respect van anderen door status, erkenning, roem en aandacht.</a:t>
            </a:r>
          </a:p>
          <a:p>
            <a:pPr algn="l" fontAlgn="base">
              <a:buFont typeface="Arial" panose="020B0604020202020204" pitchFamily="34" charset="0"/>
              <a:buChar char="•"/>
            </a:pPr>
            <a:r>
              <a:rPr lang="nl-NL" b="0" i="0" dirty="0">
                <a:solidFill>
                  <a:srgbClr val="424242"/>
                </a:solidFill>
                <a:effectLst/>
                <a:latin typeface="Open Sans"/>
              </a:rPr>
              <a:t>Bij de </a:t>
            </a:r>
            <a:r>
              <a:rPr lang="nl-NL" b="1" i="0" dirty="0">
                <a:solidFill>
                  <a:srgbClr val="2E2E2E"/>
                </a:solidFill>
                <a:effectLst/>
                <a:latin typeface="inherit"/>
              </a:rPr>
              <a:t>“hogere” versie</a:t>
            </a:r>
            <a:r>
              <a:rPr lang="nl-NL" b="0" i="0" dirty="0">
                <a:solidFill>
                  <a:srgbClr val="424242"/>
                </a:solidFill>
                <a:effectLst/>
                <a:latin typeface="Open Sans"/>
              </a:rPr>
              <a:t> zoek je zelfrespect door kracht, competentie, trots, onafhankelijkheid en zelfvertrouwen.</a:t>
            </a:r>
          </a:p>
          <a:p>
            <a:pPr algn="l" fontAlgn="base"/>
            <a:r>
              <a:rPr lang="nl-NL" b="0" i="0" dirty="0">
                <a:solidFill>
                  <a:srgbClr val="424242"/>
                </a:solidFill>
                <a:effectLst/>
                <a:latin typeface="Open Sans"/>
              </a:rPr>
              <a:t> </a:t>
            </a:r>
          </a:p>
          <a:p>
            <a:pPr algn="l" fontAlgn="base"/>
            <a:r>
              <a:rPr lang="nl-NL" b="1" i="0" dirty="0">
                <a:solidFill>
                  <a:srgbClr val="3C4F54"/>
                </a:solidFill>
                <a:effectLst/>
                <a:latin typeface="PT Sans"/>
              </a:rPr>
              <a:t>5) Zelfactualisatie</a:t>
            </a:r>
          </a:p>
          <a:p>
            <a:pPr algn="l" fontAlgn="base"/>
            <a:r>
              <a:rPr lang="nl-NL" b="0" i="0" dirty="0">
                <a:solidFill>
                  <a:srgbClr val="424242"/>
                </a:solidFill>
                <a:effectLst/>
                <a:latin typeface="Open Sans"/>
              </a:rPr>
              <a:t>Bij zelfactualisatie bereik je </a:t>
            </a:r>
            <a:r>
              <a:rPr lang="nl-NL" b="1" i="0" dirty="0">
                <a:solidFill>
                  <a:srgbClr val="2E2E2E"/>
                </a:solidFill>
                <a:effectLst/>
                <a:latin typeface="inherit"/>
              </a:rPr>
              <a:t>je ware potentieel</a:t>
            </a:r>
            <a:r>
              <a:rPr lang="nl-NL" b="0" i="0" dirty="0">
                <a:solidFill>
                  <a:srgbClr val="424242"/>
                </a:solidFill>
                <a:effectLst/>
                <a:latin typeface="Open Sans"/>
              </a:rPr>
              <a:t>. Het kan ook worden omschreven als zelfontdekking, zelfrealisatie of zelfverwerkelijking.</a:t>
            </a:r>
          </a:p>
          <a:p>
            <a:pPr algn="l" fontAlgn="base"/>
            <a:r>
              <a:rPr lang="nl-NL" b="0" i="0" dirty="0">
                <a:solidFill>
                  <a:srgbClr val="424242"/>
                </a:solidFill>
                <a:effectLst/>
                <a:latin typeface="Open Sans"/>
              </a:rPr>
              <a:t>De ene persoon wil misschien de beste worden in zijn of haar werkgebied, een ander kan zich richten op het worden van de beste vader die hij kan zijn.</a:t>
            </a:r>
          </a:p>
          <a:p>
            <a:pPr algn="l" fontAlgn="base"/>
            <a:r>
              <a:rPr lang="nl-NL" b="0" i="0" dirty="0">
                <a:solidFill>
                  <a:srgbClr val="424242"/>
                </a:solidFill>
                <a:effectLst/>
                <a:latin typeface="Open Sans"/>
              </a:rPr>
              <a:t>Maslow geloofde dat dit </a:t>
            </a:r>
            <a:r>
              <a:rPr lang="nl-NL" b="1" i="0" dirty="0">
                <a:solidFill>
                  <a:srgbClr val="2E2E2E"/>
                </a:solidFill>
                <a:effectLst/>
                <a:latin typeface="inherit"/>
              </a:rPr>
              <a:t>het laatste niveau van psychologische ontwikkeling</a:t>
            </a:r>
            <a:r>
              <a:rPr lang="nl-NL" b="0" i="0" dirty="0">
                <a:solidFill>
                  <a:srgbClr val="424242"/>
                </a:solidFill>
                <a:effectLst/>
                <a:latin typeface="Open Sans"/>
              </a:rPr>
              <a:t> voor iemand was. Dit kan volgens hem alleen worden bereikt als eerst aan alle andere behoeften is voldaan.</a:t>
            </a:r>
          </a:p>
          <a:p>
            <a:pPr algn="l" fontAlgn="base"/>
            <a:r>
              <a:rPr lang="nl-NL" b="0" i="0" dirty="0">
                <a:solidFill>
                  <a:srgbClr val="424242"/>
                </a:solidFill>
                <a:effectLst/>
                <a:latin typeface="Open Sans"/>
              </a:rPr>
              <a:t>Hij noemde de top van de piramide de ‘groeibehoefte’. Deze behoeften komen niet voort uit een gebrek aan iets, maar eerder uit een verlangen om als persoon te groeien.</a:t>
            </a:r>
          </a:p>
          <a:p>
            <a:pPr algn="l" fontAlgn="base"/>
            <a:endParaRPr lang="nl-NL" b="0" i="0" dirty="0">
              <a:solidFill>
                <a:srgbClr val="424242"/>
              </a:solidFill>
              <a:effectLst/>
              <a:latin typeface="Open Sans"/>
            </a:endParaRPr>
          </a:p>
          <a:p>
            <a:br>
              <a:rPr lang="nl-NL" dirty="0"/>
            </a:br>
            <a:endParaRPr lang="nl-NL" dirty="0"/>
          </a:p>
        </p:txBody>
      </p:sp>
      <p:sp>
        <p:nvSpPr>
          <p:cNvPr id="4" name="Tijdelijke aanduiding voor dianummer 3"/>
          <p:cNvSpPr>
            <a:spLocks noGrp="1"/>
          </p:cNvSpPr>
          <p:nvPr>
            <p:ph type="sldNum" sz="quarter" idx="5"/>
          </p:nvPr>
        </p:nvSpPr>
        <p:spPr/>
        <p:txBody>
          <a:bodyPr/>
          <a:lstStyle/>
          <a:p>
            <a:fld id="{56151DA8-C8D2-4370-A3E5-0A9C1AE3B9F3}" type="slidenum">
              <a:rPr lang="nl-NL" smtClean="0"/>
              <a:t>9</a:t>
            </a:fld>
            <a:endParaRPr lang="nl-NL"/>
          </a:p>
        </p:txBody>
      </p:sp>
    </p:spTree>
    <p:extLst>
      <p:ext uri="{BB962C8B-B14F-4D97-AF65-F5344CB8AC3E}">
        <p14:creationId xmlns:p14="http://schemas.microsoft.com/office/powerpoint/2010/main" val="195691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AutoNum type="alphaLcPeriod"/>
            </a:pPr>
            <a:r>
              <a:rPr lang="nl-NL" sz="1200" dirty="0"/>
              <a:t>Positieve bekrachtiging</a:t>
            </a:r>
          </a:p>
          <a:p>
            <a:pPr marL="342900" indent="-342900">
              <a:buAutoNum type="alphaLcPeriod"/>
            </a:pPr>
            <a:r>
              <a:rPr lang="nl-NL" sz="1200" dirty="0"/>
              <a:t>Negatieve bekrachtiging</a:t>
            </a:r>
          </a:p>
          <a:p>
            <a:pPr marL="342900" indent="-342900">
              <a:buAutoNum type="alphaLcPeriod"/>
            </a:pPr>
            <a:r>
              <a:rPr lang="nl-NL" sz="1200" dirty="0"/>
              <a:t>Straf</a:t>
            </a:r>
          </a:p>
          <a:p>
            <a:pPr marL="342900" indent="-342900">
              <a:buAutoNum type="alphaLcPeriod"/>
            </a:pPr>
            <a:r>
              <a:rPr lang="nl-NL" sz="1200" dirty="0"/>
              <a:t>Uitdoving</a:t>
            </a:r>
          </a:p>
          <a:p>
            <a:endParaRPr lang="nl-NL" dirty="0"/>
          </a:p>
        </p:txBody>
      </p:sp>
      <p:sp>
        <p:nvSpPr>
          <p:cNvPr id="4" name="Tijdelijke aanduiding voor dianummer 3"/>
          <p:cNvSpPr>
            <a:spLocks noGrp="1"/>
          </p:cNvSpPr>
          <p:nvPr>
            <p:ph type="sldNum" sz="quarter" idx="5"/>
          </p:nvPr>
        </p:nvSpPr>
        <p:spPr/>
        <p:txBody>
          <a:bodyPr/>
          <a:lstStyle/>
          <a:p>
            <a:fld id="{C9D68A8B-4549-4969-8E21-D0C8F42F0053}" type="slidenum">
              <a:rPr lang="nl-NL" smtClean="0"/>
              <a:t>11</a:t>
            </a:fld>
            <a:endParaRPr lang="nl-NL"/>
          </a:p>
        </p:txBody>
      </p:sp>
    </p:spTree>
    <p:extLst>
      <p:ext uri="{BB962C8B-B14F-4D97-AF65-F5344CB8AC3E}">
        <p14:creationId xmlns:p14="http://schemas.microsoft.com/office/powerpoint/2010/main" val="311563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212121"/>
                </a:solidFill>
                <a:effectLst/>
                <a:latin typeface="Open Sans"/>
              </a:rPr>
              <a:t>Een postcoderoos is het gebied van aangrenzende postcodes waarin de productie-installatie ligt. Leden van een coöperatie of VvE die gezamenlijk eigenaar zijn van een productie-installatie en wonen binnen dit postcoderoosgebied hebben - volgens de regeling Verlaagd Tarief - recht op een verlaagd tarief (korting) voor de energiebelasting.</a:t>
            </a:r>
          </a:p>
          <a:p>
            <a:pPr algn="l"/>
            <a:endParaRPr lang="nl-NL" b="0" i="0" dirty="0">
              <a:solidFill>
                <a:srgbClr val="212121"/>
              </a:solidFill>
              <a:effectLst/>
              <a:latin typeface="Open Sans"/>
            </a:endParaRPr>
          </a:p>
          <a:p>
            <a:pPr algn="l"/>
            <a:r>
              <a:rPr lang="nl-NL" b="0" i="0" dirty="0">
                <a:solidFill>
                  <a:srgbClr val="212121"/>
                </a:solidFill>
                <a:effectLst/>
                <a:latin typeface="Open Sans"/>
              </a:rPr>
              <a:t>De postcoderoos is het postcodegebied waarin de productie-installatie ligt, plus de direct daaraan grenzende postcodegebieden (gebieden waarin alle postcodes dezelfde vier cijfers hebben). Ook postcodegebieden die alleen raken met een 'punt' horen bij de postcoderoos. De productie-installatie kan in het midden van de zogenoemde postcoderoos liggen maar mag ook in een van de 'blaadjes' van de postcoderoos gerealiseerd worden. Dit maakt het voor coöperaties mogelijk om ook locaties voor energieopwekking in de randen van de postcoderoos te benutten (in de wandelgangen wordt al gesproken over de postcoderups). Leden kunnen profiteren van de belastingkorting als ze in de postcoderoos van de productie-installatie wonen.</a:t>
            </a:r>
          </a:p>
          <a:p>
            <a:pPr algn="l"/>
            <a:endParaRPr lang="nl-NL" b="0" i="0" dirty="0">
              <a:solidFill>
                <a:srgbClr val="212121"/>
              </a:solidFill>
              <a:effectLst/>
              <a:latin typeface="Open Sans"/>
            </a:endParaRPr>
          </a:p>
          <a:p>
            <a:pPr algn="l"/>
            <a:r>
              <a:rPr lang="nl-NL" b="0" i="0" dirty="0">
                <a:solidFill>
                  <a:srgbClr val="212121"/>
                </a:solidFill>
                <a:effectLst/>
                <a:latin typeface="Open Sans"/>
              </a:rPr>
              <a:t>In het bovenstaande voorbeeld een postcoderoos van Tilburg. De productie-installatie kan op iedere willekeurige plaats binnen dit gebied zijn gesitueerd.</a:t>
            </a:r>
          </a:p>
          <a:p>
            <a:endParaRPr lang="nl-NL" dirty="0"/>
          </a:p>
        </p:txBody>
      </p:sp>
      <p:sp>
        <p:nvSpPr>
          <p:cNvPr id="4" name="Tijdelijke aanduiding voor dianummer 3"/>
          <p:cNvSpPr>
            <a:spLocks noGrp="1"/>
          </p:cNvSpPr>
          <p:nvPr>
            <p:ph type="sldNum" sz="quarter" idx="5"/>
          </p:nvPr>
        </p:nvSpPr>
        <p:spPr/>
        <p:txBody>
          <a:bodyPr/>
          <a:lstStyle/>
          <a:p>
            <a:fld id="{C9D68A8B-4549-4969-8E21-D0C8F42F0053}" type="slidenum">
              <a:rPr lang="nl-NL" smtClean="0"/>
              <a:t>12</a:t>
            </a:fld>
            <a:endParaRPr lang="nl-NL"/>
          </a:p>
        </p:txBody>
      </p:sp>
    </p:spTree>
    <p:extLst>
      <p:ext uri="{BB962C8B-B14F-4D97-AF65-F5344CB8AC3E}">
        <p14:creationId xmlns:p14="http://schemas.microsoft.com/office/powerpoint/2010/main" val="86116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4A4A4A"/>
                </a:solidFill>
                <a:effectLst/>
                <a:latin typeface="Gotham Light"/>
              </a:rPr>
              <a:t>Een groep mensen die geen plek hebben op hun eigen dak om zonnepanelen te plaatsen, richt een energiecoöperatie op. De energiecoöperatie zoekt vervolgens een dak dat ze vol willen leggen met zonnepanelen. De mensen moeten redelijk dicht in de buurt van elkaar, en van het zonnedak wonen. Dit betekent dat ze in hetzelfde postcoderoos gebied moeten wonen. Het postcoderoos gebied wordt bepaald door de postcodekaart van Nederland. </a:t>
            </a:r>
          </a:p>
          <a:p>
            <a:pPr algn="l"/>
            <a:endParaRPr lang="nl-NL" b="0" i="0" dirty="0">
              <a:solidFill>
                <a:srgbClr val="4A4A4A"/>
              </a:solidFill>
              <a:effectLst/>
              <a:latin typeface="Gotham Light"/>
            </a:endParaRPr>
          </a:p>
          <a:p>
            <a:pPr algn="l"/>
            <a:r>
              <a:rPr lang="nl-NL" b="0" i="0" dirty="0">
                <a:solidFill>
                  <a:srgbClr val="4A4A4A"/>
                </a:solidFill>
                <a:effectLst/>
                <a:latin typeface="Gotham Light"/>
              </a:rPr>
              <a:t>Het zonnedak staat in een bepaald 4-cijferig postcodegebied, en alle deelnemers moeten ofwel in datzelfde gebied wonen, of in 1 van de aangrenzende postcodegebieden, zoals in het bovenstaande plaatje: Het zonnedak staat in het donkerroze gedeelte, en de deelnemers moeten allemaal binnen het licht- of donkerroze gebied wonen. De lichtroze gebieden zijn als het ware de bloemblaadjes rondom het donkerroze gebied; vandaar de naam postcoderoos.</a:t>
            </a:r>
          </a:p>
          <a:p>
            <a:pPr algn="l"/>
            <a:endParaRPr lang="nl-NL" b="0" i="0" dirty="0">
              <a:solidFill>
                <a:srgbClr val="4A4A4A"/>
              </a:solidFill>
              <a:effectLst/>
              <a:latin typeface="Gotham Light"/>
            </a:endParaRPr>
          </a:p>
          <a:p>
            <a:pPr algn="l"/>
            <a:r>
              <a:rPr lang="nl-NL" b="0" i="0" dirty="0">
                <a:solidFill>
                  <a:srgbClr val="4A4A4A"/>
                </a:solidFill>
                <a:effectLst/>
                <a:latin typeface="Gotham Light"/>
              </a:rPr>
              <a:t>Al deze deelnemers investeren in het zonnepanelen systeem. Dit systeem wekt stroom op dat aan een energiebedrijf wordt verkocht. Het geld dat hiermee wordt verdiend, wordt vervolgens door de coöperatie weer teruggegeven aan de deelnemers. Maar dat geld alléén is niet voldoende om de investering binnen een redelijke termijn terug te verdienen; tenslotte wordt hier niet ‘gesaldeerd’ maar alleen maar tegen de kale stroomkosten energie verkocht.</a:t>
            </a:r>
          </a:p>
          <a:p>
            <a:pPr algn="l"/>
            <a:endParaRPr lang="nl-NL" b="0" i="0" dirty="0">
              <a:solidFill>
                <a:srgbClr val="4A4A4A"/>
              </a:solidFill>
              <a:effectLst/>
              <a:latin typeface="Gotham Light"/>
            </a:endParaRPr>
          </a:p>
          <a:p>
            <a:pPr algn="l"/>
            <a:r>
              <a:rPr lang="nl-NL" b="0" i="0" dirty="0">
                <a:solidFill>
                  <a:srgbClr val="4A4A4A"/>
                </a:solidFill>
                <a:effectLst/>
                <a:latin typeface="Gotham Light"/>
              </a:rPr>
              <a:t>Om de investering nu toch rendabel te maken, heeft het rijk besloten dat de deelnemers ook nog de energiebelasting op de stroom die zelf afnemen, terug kunnen krijgen. Dat wordt verrekend via hun eigen energiefactuur.</a:t>
            </a:r>
          </a:p>
          <a:p>
            <a:endParaRPr lang="nl-NL" dirty="0"/>
          </a:p>
        </p:txBody>
      </p:sp>
      <p:sp>
        <p:nvSpPr>
          <p:cNvPr id="4" name="Tijdelijke aanduiding voor dianummer 3"/>
          <p:cNvSpPr>
            <a:spLocks noGrp="1"/>
          </p:cNvSpPr>
          <p:nvPr>
            <p:ph type="sldNum" sz="quarter" idx="5"/>
          </p:nvPr>
        </p:nvSpPr>
        <p:spPr/>
        <p:txBody>
          <a:bodyPr/>
          <a:lstStyle/>
          <a:p>
            <a:fld id="{C9D68A8B-4549-4969-8E21-D0C8F42F0053}" type="slidenum">
              <a:rPr lang="nl-NL" smtClean="0"/>
              <a:t>13</a:t>
            </a:fld>
            <a:endParaRPr lang="nl-NL"/>
          </a:p>
        </p:txBody>
      </p:sp>
    </p:spTree>
    <p:extLst>
      <p:ext uri="{BB962C8B-B14F-4D97-AF65-F5344CB8AC3E}">
        <p14:creationId xmlns:p14="http://schemas.microsoft.com/office/powerpoint/2010/main" val="86776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A4A4A"/>
                </a:solidFill>
                <a:effectLst/>
                <a:latin typeface="Gotham Light"/>
              </a:rPr>
              <a:t>Jan, Piet en Klaas doen mee aan een energiecoöperatie, en bouwen binnen hun postcoderoos gebied een zonnepanelen systeem dat jaarlijks 10.000 kWh aan schone stroom produceert. Jan en Piet doen ieder voor 30% mee en Klaas legt de overige 40% in. De 10.000 kWh wordt verkocht aan de energieleverancier en dat geld wordt verdeeld onder de leden. Maar ondertussen heeft Jan in zijn eigen huis in dat jaar voor 6.000 kWh aan stroom verbruikt. Aangezien hij voor 30% mee doet aan een systeem dat 10.000 kWh heeft geproduceerd, mag hij voor 3.000 kWh de energiebelasting terugkrijgen. Op zijn jaarafrekening van zijn eigen energieleverancier moet dit bedrag zijn verrekend.</a:t>
            </a:r>
            <a:endParaRPr lang="nl-NL" dirty="0"/>
          </a:p>
        </p:txBody>
      </p:sp>
      <p:sp>
        <p:nvSpPr>
          <p:cNvPr id="4" name="Tijdelijke aanduiding voor dianummer 3"/>
          <p:cNvSpPr>
            <a:spLocks noGrp="1"/>
          </p:cNvSpPr>
          <p:nvPr>
            <p:ph type="sldNum" sz="quarter" idx="5"/>
          </p:nvPr>
        </p:nvSpPr>
        <p:spPr/>
        <p:txBody>
          <a:bodyPr/>
          <a:lstStyle/>
          <a:p>
            <a:fld id="{C9D68A8B-4549-4969-8E21-D0C8F42F0053}" type="slidenum">
              <a:rPr lang="nl-NL" smtClean="0"/>
              <a:t>14</a:t>
            </a:fld>
            <a:endParaRPr lang="nl-NL"/>
          </a:p>
        </p:txBody>
      </p:sp>
    </p:spTree>
    <p:extLst>
      <p:ext uri="{BB962C8B-B14F-4D97-AF65-F5344CB8AC3E}">
        <p14:creationId xmlns:p14="http://schemas.microsoft.com/office/powerpoint/2010/main" val="3677354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4A4A4A"/>
                </a:solidFill>
                <a:effectLst/>
                <a:latin typeface="Gotham"/>
              </a:rPr>
              <a:t>De nieuwe regeling vanaf 2021</a:t>
            </a:r>
          </a:p>
          <a:p>
            <a:pPr algn="l"/>
            <a:r>
              <a:rPr lang="nl-NL" b="0" i="0" dirty="0">
                <a:solidFill>
                  <a:srgbClr val="4A4A4A"/>
                </a:solidFill>
                <a:effectLst/>
                <a:latin typeface="Gotham Light"/>
              </a:rPr>
              <a:t>De postcoderoosregeling was redelijk succesvol, maar ook een beetje ingewikkeld. Iedere deelnemer krijgt namelijk van twee verschillende kanten geld terug; enerzijds van de energiecoöperatie en anderzijds van de eigen energieleverancier. In de nieuwe regeling wordt alles verrekend via de coöperatie en niks via de eigen energieleverancier van de leden. De coöperatie zorgt ervoor dat het binnengekomen geld evenredig naar alle leden wordt verdeeld.</a:t>
            </a:r>
          </a:p>
          <a:p>
            <a:pPr algn="l"/>
            <a:r>
              <a:rPr lang="nl-NL" b="0" i="0" dirty="0">
                <a:solidFill>
                  <a:srgbClr val="4A4A4A"/>
                </a:solidFill>
                <a:effectLst/>
                <a:latin typeface="Gotham Light"/>
              </a:rPr>
              <a:t>Het geld dat de coöperatie verdient, bestaat straks uit de inkomsten uit de verkochte stroom (net zoals nu), plus een subsidie van het rijk (in plaats van de korting op de energiebelasting zoals nu). Hoe hoog die subsidie precies wordt, wordt dit najaar pas duidelijk. Wel is al bekend dat er in totaal 37 miljoen euro beschikbaar zal zijn in 2021. Alle nieuwe projecten zullen voor de subsidie moeten intekenen totdat het potje leeg is.</a:t>
            </a:r>
          </a:p>
          <a:p>
            <a:pPr algn="l"/>
            <a:endParaRPr lang="nl-NL" b="0" i="0" dirty="0">
              <a:solidFill>
                <a:srgbClr val="4A4A4A"/>
              </a:solidFill>
              <a:effectLst/>
              <a:latin typeface="Gotham Light"/>
            </a:endParaRPr>
          </a:p>
          <a:p>
            <a:pPr algn="l"/>
            <a:r>
              <a:rPr lang="nl-NL" b="1" i="0" dirty="0">
                <a:solidFill>
                  <a:srgbClr val="4A4A4A"/>
                </a:solidFill>
                <a:effectLst/>
                <a:latin typeface="Gotham"/>
              </a:rPr>
              <a:t>Geen verandering voor de huidige energiecoöperaties</a:t>
            </a:r>
          </a:p>
          <a:p>
            <a:pPr algn="l"/>
            <a:r>
              <a:rPr lang="nl-NL" b="0" i="0" dirty="0">
                <a:solidFill>
                  <a:srgbClr val="4A4A4A"/>
                </a:solidFill>
                <a:effectLst/>
                <a:latin typeface="Gotham Light"/>
              </a:rPr>
              <a:t>De huidige regeling (die officieel niet postcoderoosregeling, maar </a:t>
            </a:r>
            <a:r>
              <a:rPr lang="nl-NL" b="0" i="1" dirty="0">
                <a:solidFill>
                  <a:srgbClr val="4A4A4A"/>
                </a:solidFill>
                <a:effectLst/>
                <a:latin typeface="Gotham Light"/>
              </a:rPr>
              <a:t>regeling Verlaagd Tarief </a:t>
            </a:r>
            <a:r>
              <a:rPr lang="nl-NL" b="0" i="0" dirty="0">
                <a:solidFill>
                  <a:srgbClr val="4A4A4A"/>
                </a:solidFill>
                <a:effectLst/>
                <a:latin typeface="Gotham Light"/>
              </a:rPr>
              <a:t>heet) blijft gelden voor alle systemen die tot 2021 zijn opgezet. Alleen voor nieuwe projecten voor coöperaties en </a:t>
            </a:r>
            <a:r>
              <a:rPr lang="nl-NL" b="0" i="0" dirty="0" err="1">
                <a:solidFill>
                  <a:srgbClr val="4A4A4A"/>
                </a:solidFill>
                <a:effectLst/>
                <a:latin typeface="Gotham Light"/>
              </a:rPr>
              <a:t>VVE’s</a:t>
            </a:r>
            <a:r>
              <a:rPr lang="nl-NL" b="0" i="0" dirty="0">
                <a:solidFill>
                  <a:srgbClr val="4A4A4A"/>
                </a:solidFill>
                <a:effectLst/>
                <a:latin typeface="Gotham Light"/>
              </a:rPr>
              <a:t> die vanaf 1-1-2021 worden gebouwd, gelden de nieuwe regels.</a:t>
            </a:r>
          </a:p>
          <a:p>
            <a:pPr algn="l"/>
            <a:r>
              <a:rPr lang="nl-NL" b="0" i="0" dirty="0">
                <a:solidFill>
                  <a:srgbClr val="4A4A4A"/>
                </a:solidFill>
                <a:effectLst/>
                <a:latin typeface="Gotham Light"/>
              </a:rPr>
              <a:t>Onder de nieuwe regels wordt het ook mogelijk om uit het postcodegebied te verhuizen en toch deelnemer te blijven, iets wat met de huidige regeling niet mag. Zolang u maar bij aanvang van het project in het gebied woonde, mag u lid blijven, waar u ook naartoe verhuist.</a:t>
            </a:r>
          </a:p>
          <a:p>
            <a:pPr algn="l"/>
            <a:r>
              <a:rPr lang="nl-NL" b="0" i="0" dirty="0">
                <a:solidFill>
                  <a:srgbClr val="4A4A4A"/>
                </a:solidFill>
                <a:effectLst/>
                <a:latin typeface="Gotham Light"/>
              </a:rPr>
              <a:t>Zonnefabriek heeft al een behoorlijk aantal van deze </a:t>
            </a:r>
            <a:r>
              <a:rPr lang="nl-NL" b="0" i="0" u="sng" dirty="0">
                <a:solidFill>
                  <a:srgbClr val="225DB3"/>
                </a:solidFill>
                <a:effectLst/>
                <a:latin typeface="Gotham Light"/>
                <a:hlinkClick r:id="rId3"/>
              </a:rPr>
              <a:t>coöperatieve projecten gebouwd,</a:t>
            </a:r>
            <a:r>
              <a:rPr lang="nl-NL" b="0" i="0" dirty="0">
                <a:solidFill>
                  <a:srgbClr val="4A4A4A"/>
                </a:solidFill>
                <a:effectLst/>
                <a:latin typeface="Gotham Light"/>
              </a:rPr>
              <a:t> en we hopen er in de komende jaren nog veel meer te realiseren. We hopen dat de nieuwe regeling ertoe bijdraagt dat nog meer </a:t>
            </a:r>
            <a:r>
              <a:rPr lang="nl-NL" b="0" i="0" u="sng" dirty="0">
                <a:solidFill>
                  <a:srgbClr val="225DB3"/>
                </a:solidFill>
                <a:effectLst/>
                <a:latin typeface="Gotham Light"/>
                <a:hlinkClick r:id="rId4"/>
              </a:rPr>
              <a:t>onproductieve daken</a:t>
            </a:r>
            <a:r>
              <a:rPr lang="nl-NL" b="0" i="0" dirty="0">
                <a:solidFill>
                  <a:srgbClr val="4A4A4A"/>
                </a:solidFill>
                <a:effectLst/>
                <a:latin typeface="Gotham Light"/>
              </a:rPr>
              <a:t> worden omgetoverd tot Zonnefabriekjes en daardoor meehelpen aan de energietransitie.</a:t>
            </a:r>
          </a:p>
          <a:p>
            <a:endParaRPr lang="nl-NL" dirty="0"/>
          </a:p>
        </p:txBody>
      </p:sp>
      <p:sp>
        <p:nvSpPr>
          <p:cNvPr id="4" name="Tijdelijke aanduiding voor dianummer 3"/>
          <p:cNvSpPr>
            <a:spLocks noGrp="1"/>
          </p:cNvSpPr>
          <p:nvPr>
            <p:ph type="sldNum" sz="quarter" idx="5"/>
          </p:nvPr>
        </p:nvSpPr>
        <p:spPr/>
        <p:txBody>
          <a:bodyPr/>
          <a:lstStyle/>
          <a:p>
            <a:fld id="{C9D68A8B-4549-4969-8E21-D0C8F42F0053}" type="slidenum">
              <a:rPr lang="nl-NL" smtClean="0"/>
              <a:t>18</a:t>
            </a:fld>
            <a:endParaRPr lang="nl-NL"/>
          </a:p>
        </p:txBody>
      </p:sp>
    </p:spTree>
    <p:extLst>
      <p:ext uri="{BB962C8B-B14F-4D97-AF65-F5344CB8AC3E}">
        <p14:creationId xmlns:p14="http://schemas.microsoft.com/office/powerpoint/2010/main" val="282200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ACFFE4-AE8B-499D-916C-0C6C9F16697B}" type="slidenum">
              <a:rPr kumimoji="0" lang="nl-NL"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39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ACFFE4-AE8B-499D-916C-0C6C9F16697B}" type="slidenum">
              <a:rPr kumimoji="0" lang="nl-NL"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71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16-3-2021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9814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16-3-2021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5682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16-3-2021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200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16-3-2021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7058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16-3-2021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3831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16-3-2021</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6919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16-3-2021</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5218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16-3-2021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5457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16-3-2021</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3610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16-3-2021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0843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l="-20000" r="-20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16-3-2021</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729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hieropgewekt.nl/kennisdossiers/postcoderoosregeling-financiele-aspecten" TargetMode="External"/><Relationship Id="rId7" Type="http://schemas.openxmlformats.org/officeDocument/2006/relationships/image" Target="../media/image19.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7.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s://www.cbs.nl/" TargetMode="Externa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hieropgewekt.nl/kennisdossiers/postcoderoosregeling-financiele-aspecten" TargetMode="External"/><Relationship Id="rId7" Type="http://schemas.openxmlformats.org/officeDocument/2006/relationships/image" Target="../media/image19.png"/><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7.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s://www.cbs.nl/" TargetMode="Externa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BE72CDF-C6A3-4017-AB9D-ADBFF17ADF57}"/>
              </a:ext>
            </a:extLst>
          </p:cNvPr>
          <p:cNvSpPr>
            <a:spLocks noGrp="1"/>
          </p:cNvSpPr>
          <p:nvPr>
            <p:ph idx="1"/>
          </p:nvPr>
        </p:nvSpPr>
        <p:spPr>
          <a:xfrm>
            <a:off x="2735627" y="1196753"/>
            <a:ext cx="6901859" cy="4929411"/>
          </a:xfrm>
        </p:spPr>
        <p:txBody>
          <a:bodyPr/>
          <a:lstStyle/>
          <a:p>
            <a:pPr marL="0" indent="0" algn="ctr">
              <a:buNone/>
            </a:pPr>
            <a:r>
              <a:rPr lang="nl-NL" sz="4800" dirty="0"/>
              <a:t>Water &amp; Energie </a:t>
            </a:r>
          </a:p>
          <a:p>
            <a:pPr marL="0" indent="0" algn="ctr">
              <a:buNone/>
            </a:pPr>
            <a:r>
              <a:rPr lang="nl-NL" dirty="0"/>
              <a:t>Periode 3 </a:t>
            </a:r>
          </a:p>
          <a:p>
            <a:pPr marL="0" indent="0" algn="ctr">
              <a:buNone/>
            </a:pPr>
            <a:r>
              <a:rPr lang="nl-NL" dirty="0"/>
              <a:t>IBS De community verbonden</a:t>
            </a:r>
          </a:p>
          <a:p>
            <a:pPr marL="0" indent="0" algn="ctr">
              <a:buNone/>
            </a:pPr>
            <a:r>
              <a:rPr lang="nl-NL" sz="2400" dirty="0"/>
              <a:t>Les 6 Postcoderoosregeling </a:t>
            </a:r>
          </a:p>
        </p:txBody>
      </p:sp>
    </p:spTree>
    <p:extLst>
      <p:ext uri="{BB962C8B-B14F-4D97-AF65-F5344CB8AC3E}">
        <p14:creationId xmlns:p14="http://schemas.microsoft.com/office/powerpoint/2010/main" val="215200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AD144AB-2CED-455A-A3E4-F282FA792720}"/>
              </a:ext>
            </a:extLst>
          </p:cNvPr>
          <p:cNvSpPr>
            <a:spLocks noGrp="1"/>
          </p:cNvSpPr>
          <p:nvPr>
            <p:ph type="title"/>
          </p:nvPr>
        </p:nvSpPr>
        <p:spPr/>
        <p:txBody>
          <a:bodyPr/>
          <a:lstStyle/>
          <a:p>
            <a:pPr algn="ctr"/>
            <a:r>
              <a:rPr lang="nl-NL" dirty="0"/>
              <a:t>Gedrag</a:t>
            </a:r>
          </a:p>
        </p:txBody>
      </p:sp>
      <p:pic>
        <p:nvPicPr>
          <p:cNvPr id="7" name="Picture 2" descr="Investeren in bodembeheer, wel of niet?">
            <a:extLst>
              <a:ext uri="{FF2B5EF4-FFF2-40B4-BE49-F238E27FC236}">
                <a16:creationId xmlns:a16="http://schemas.microsoft.com/office/drawing/2014/main" id="{8D68B4E9-5D59-4153-AB9E-97A8D617EF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7141" y="1196975"/>
            <a:ext cx="7223380"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092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A33F17C-FEE5-4AB3-B9A3-9A04E5F034E5}"/>
              </a:ext>
            </a:extLst>
          </p:cNvPr>
          <p:cNvSpPr>
            <a:spLocks noGrp="1"/>
          </p:cNvSpPr>
          <p:nvPr>
            <p:ph type="title"/>
          </p:nvPr>
        </p:nvSpPr>
        <p:spPr/>
        <p:txBody>
          <a:bodyPr/>
          <a:lstStyle/>
          <a:p>
            <a:r>
              <a:rPr lang="nl-NL" dirty="0"/>
              <a:t>Wijzigingen per 2021</a:t>
            </a:r>
          </a:p>
        </p:txBody>
      </p:sp>
      <p:sp>
        <p:nvSpPr>
          <p:cNvPr id="6" name="Tijdelijke aanduiding voor tekst 5">
            <a:extLst>
              <a:ext uri="{FF2B5EF4-FFF2-40B4-BE49-F238E27FC236}">
                <a16:creationId xmlns:a16="http://schemas.microsoft.com/office/drawing/2014/main" id="{F4B521AE-D7F2-4C82-A7DE-C37E163F5EFE}"/>
              </a:ext>
            </a:extLst>
          </p:cNvPr>
          <p:cNvSpPr>
            <a:spLocks noGrp="1"/>
          </p:cNvSpPr>
          <p:nvPr>
            <p:ph type="body" sz="half" idx="2"/>
          </p:nvPr>
        </p:nvSpPr>
        <p:spPr/>
        <p:txBody>
          <a:bodyPr>
            <a:normAutofit/>
          </a:bodyPr>
          <a:lstStyle/>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Hoe:</a:t>
            </a:r>
            <a:r>
              <a:rPr lang="nl-NL" sz="1800" dirty="0">
                <a:effectLst/>
                <a:latin typeface="Calibri" panose="020F0502020204030204" pitchFamily="34" charset="0"/>
                <a:ea typeface="Calibri" panose="020F0502020204030204" pitchFamily="34" charset="0"/>
                <a:cs typeface="Times New Roman" panose="02020603050405020304" pitchFamily="18" charset="0"/>
              </a:rPr>
              <a:t> Individueel</a:t>
            </a:r>
          </a:p>
          <a:p>
            <a:pPr marL="457200">
              <a:buFont typeface="Wingdings" panose="05000000000000000000" pitchFamily="2" charset="2"/>
              <a:buChar char="ü"/>
            </a:pPr>
            <a:r>
              <a:rPr lang="nl-NL" sz="1800" b="1" dirty="0">
                <a:latin typeface="Calibri" panose="020F0502020204030204" pitchFamily="34" charset="0"/>
                <a:ea typeface="Calibri" panose="020F0502020204030204" pitchFamily="34" charset="0"/>
                <a:cs typeface="Times New Roman" panose="02020603050405020304" pitchFamily="18" charset="0"/>
              </a:rPr>
              <a:t>Tijd:</a:t>
            </a:r>
            <a:r>
              <a:rPr lang="nl-NL" sz="1800" dirty="0">
                <a:latin typeface="Calibri" panose="020F0502020204030204" pitchFamily="34" charset="0"/>
                <a:ea typeface="Calibri" panose="020F0502020204030204" pitchFamily="34" charset="0"/>
                <a:cs typeface="Times New Roman" panose="02020603050405020304" pitchFamily="18" charset="0"/>
              </a:rPr>
              <a:t> 10 minuten</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Hulp:</a:t>
            </a:r>
            <a:r>
              <a:rPr lang="nl-NL" sz="1800" dirty="0">
                <a:effectLst/>
                <a:latin typeface="Calibri" panose="020F0502020204030204" pitchFamily="34" charset="0"/>
                <a:ea typeface="Calibri" panose="020F0502020204030204" pitchFamily="34" charset="0"/>
                <a:cs typeface="Times New Roman" panose="02020603050405020304" pitchFamily="18" charset="0"/>
              </a:rPr>
              <a:t> Internet,</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Resultaat:</a:t>
            </a:r>
            <a:r>
              <a:rPr lang="nl-NL" sz="1800" dirty="0">
                <a:effectLst/>
                <a:latin typeface="Calibri" panose="020F0502020204030204" pitchFamily="34" charset="0"/>
                <a:ea typeface="Calibri" panose="020F0502020204030204" pitchFamily="34" charset="0"/>
                <a:cs typeface="Times New Roman" panose="02020603050405020304" pitchFamily="18" charset="0"/>
              </a:rPr>
              <a:t> Een tof idee hoe bewoners uit een bepaald gebied gemotiveerd zijn op het gebied van water en energie</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Klaar:</a:t>
            </a:r>
            <a:r>
              <a:rPr lang="nl-NL" sz="1800" dirty="0">
                <a:effectLst/>
                <a:latin typeface="Calibri" panose="020F0502020204030204" pitchFamily="34" charset="0"/>
                <a:ea typeface="Calibri" panose="020F0502020204030204" pitchFamily="34" charset="0"/>
                <a:cs typeface="Times New Roman" panose="02020603050405020304" pitchFamily="18" charset="0"/>
              </a:rPr>
              <a:t> IBS; LA3 en opdracht gisten</a:t>
            </a:r>
          </a:p>
          <a:p>
            <a:pPr marL="457200">
              <a:buFont typeface="Wingdings" panose="05000000000000000000" pitchFamily="2" charset="2"/>
              <a:buChar char="ü"/>
            </a:pPr>
            <a:r>
              <a:rPr lang="nl-NL" sz="1800" b="1" dirty="0">
                <a:latin typeface="Calibri" panose="020F0502020204030204" pitchFamily="34" charset="0"/>
                <a:ea typeface="Calibri" panose="020F0502020204030204" pitchFamily="34" charset="0"/>
                <a:cs typeface="Times New Roman" panose="02020603050405020304" pitchFamily="18" charset="0"/>
              </a:rPr>
              <a:t>Wat:</a:t>
            </a:r>
            <a:endParaRPr lang="nl-NL" sz="1800" b="1" dirty="0">
              <a:solidFill>
                <a:prstClr val="black"/>
              </a:solidFill>
              <a:latin typeface="Calibri"/>
              <a:cs typeface="+mn-cs"/>
            </a:endParaRPr>
          </a:p>
          <a:p>
            <a:pPr marL="628650" lvl="1" indent="-171450" eaLnBrk="0" hangingPunct="0">
              <a:spcBef>
                <a:spcPts val="0"/>
              </a:spcBef>
              <a:buFont typeface="Arial" panose="020B0604020202020204" pitchFamily="34" charset="0"/>
              <a:buChar char="•"/>
              <a:defRPr/>
            </a:pPr>
            <a:r>
              <a:rPr lang="nl-NL" sz="1800" dirty="0">
                <a:solidFill>
                  <a:prstClr val="black"/>
                </a:solidFill>
                <a:latin typeface="Calibri"/>
              </a:rPr>
              <a:t>Zoek een voorbeeld hoe mensen gemotiveerd worden om mee te doen aan een klimaat, milieu positieve acties</a:t>
            </a:r>
          </a:p>
          <a:p>
            <a:pPr marL="628650" lvl="1" indent="-171450" eaLnBrk="0" hangingPunct="0">
              <a:spcBef>
                <a:spcPts val="0"/>
              </a:spcBef>
              <a:buFont typeface="Arial" panose="020B0604020202020204" pitchFamily="34" charset="0"/>
              <a:buChar char="•"/>
              <a:defRPr/>
            </a:pPr>
            <a:r>
              <a:rPr lang="nl-NL" sz="1800" dirty="0">
                <a:solidFill>
                  <a:prstClr val="black"/>
                </a:solidFill>
                <a:latin typeface="Calibri"/>
              </a:rPr>
              <a:t>Beschrijf om wat voor type gedragsverandering het gaat</a:t>
            </a:r>
          </a:p>
          <a:p>
            <a:pPr marL="628650" lvl="1" indent="-171450" eaLnBrk="0" hangingPunct="0">
              <a:spcBef>
                <a:spcPts val="0"/>
              </a:spcBef>
              <a:buFont typeface="Arial" panose="020B0604020202020204" pitchFamily="34" charset="0"/>
              <a:buChar char="•"/>
              <a:defRPr/>
            </a:pPr>
            <a:endParaRPr lang="nl-NL" dirty="0"/>
          </a:p>
        </p:txBody>
      </p:sp>
      <p:pic>
        <p:nvPicPr>
          <p:cNvPr id="4098" name="Picture 2" descr="Investeren in bodembeheer, wel of niet?">
            <a:extLst>
              <a:ext uri="{FF2B5EF4-FFF2-40B4-BE49-F238E27FC236}">
                <a16:creationId xmlns:a16="http://schemas.microsoft.com/office/drawing/2014/main" id="{0D9E82BB-FCF8-4D1C-879C-481EA11EB7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76345" y="1485900"/>
            <a:ext cx="569495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08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F378B-DB2D-4E32-B23B-B656E699BFA1}"/>
              </a:ext>
            </a:extLst>
          </p:cNvPr>
          <p:cNvSpPr>
            <a:spLocks noGrp="1"/>
          </p:cNvSpPr>
          <p:nvPr>
            <p:ph type="title"/>
          </p:nvPr>
        </p:nvSpPr>
        <p:spPr/>
        <p:txBody>
          <a:bodyPr/>
          <a:lstStyle/>
          <a:p>
            <a:r>
              <a:rPr lang="nl-NL" dirty="0"/>
              <a:t>Postcoderoos</a:t>
            </a:r>
          </a:p>
        </p:txBody>
      </p:sp>
      <p:pic>
        <p:nvPicPr>
          <p:cNvPr id="4" name="Afbeelding 3">
            <a:extLst>
              <a:ext uri="{FF2B5EF4-FFF2-40B4-BE49-F238E27FC236}">
                <a16:creationId xmlns:a16="http://schemas.microsoft.com/office/drawing/2014/main" id="{F83E1637-FC50-4647-9DA3-C2530A1835D4}"/>
              </a:ext>
            </a:extLst>
          </p:cNvPr>
          <p:cNvPicPr>
            <a:picLocks noChangeAspect="1"/>
          </p:cNvPicPr>
          <p:nvPr/>
        </p:nvPicPr>
        <p:blipFill>
          <a:blip r:embed="rId3"/>
          <a:stretch>
            <a:fillRect/>
          </a:stretch>
        </p:blipFill>
        <p:spPr>
          <a:xfrm>
            <a:off x="3590925" y="1885950"/>
            <a:ext cx="5010150" cy="3086100"/>
          </a:xfrm>
          <a:prstGeom prst="rect">
            <a:avLst/>
          </a:prstGeom>
        </p:spPr>
      </p:pic>
      <p:pic>
        <p:nvPicPr>
          <p:cNvPr id="3" name="Afbeelding 2">
            <a:extLst>
              <a:ext uri="{FF2B5EF4-FFF2-40B4-BE49-F238E27FC236}">
                <a16:creationId xmlns:a16="http://schemas.microsoft.com/office/drawing/2014/main" id="{31E98741-0E08-4CED-8905-B8AB66000B16}"/>
              </a:ext>
            </a:extLst>
          </p:cNvPr>
          <p:cNvPicPr>
            <a:picLocks noChangeAspect="1"/>
          </p:cNvPicPr>
          <p:nvPr/>
        </p:nvPicPr>
        <p:blipFill>
          <a:blip r:embed="rId4"/>
          <a:stretch>
            <a:fillRect/>
          </a:stretch>
        </p:blipFill>
        <p:spPr>
          <a:xfrm>
            <a:off x="8229373" y="5560598"/>
            <a:ext cx="3629025" cy="866775"/>
          </a:xfrm>
          <a:prstGeom prst="rect">
            <a:avLst/>
          </a:prstGeom>
        </p:spPr>
      </p:pic>
    </p:spTree>
    <p:extLst>
      <p:ext uri="{BB962C8B-B14F-4D97-AF65-F5344CB8AC3E}">
        <p14:creationId xmlns:p14="http://schemas.microsoft.com/office/powerpoint/2010/main" val="155198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72A51-E97D-4138-A588-A371AF34394B}"/>
              </a:ext>
            </a:extLst>
          </p:cNvPr>
          <p:cNvSpPr>
            <a:spLocks noGrp="1"/>
          </p:cNvSpPr>
          <p:nvPr>
            <p:ph type="title"/>
          </p:nvPr>
        </p:nvSpPr>
        <p:spPr/>
        <p:txBody>
          <a:bodyPr/>
          <a:lstStyle/>
          <a:p>
            <a:r>
              <a:rPr lang="nl-NL" dirty="0"/>
              <a:t>Postcoderoosregeling</a:t>
            </a:r>
          </a:p>
        </p:txBody>
      </p:sp>
      <p:sp>
        <p:nvSpPr>
          <p:cNvPr id="3" name="Tijdelijke aanduiding voor inhoud 2">
            <a:extLst>
              <a:ext uri="{FF2B5EF4-FFF2-40B4-BE49-F238E27FC236}">
                <a16:creationId xmlns:a16="http://schemas.microsoft.com/office/drawing/2014/main" id="{A2B95DDE-B092-432D-B128-A6746334F21A}"/>
              </a:ext>
            </a:extLst>
          </p:cNvPr>
          <p:cNvSpPr>
            <a:spLocks noGrp="1"/>
          </p:cNvSpPr>
          <p:nvPr>
            <p:ph idx="1"/>
          </p:nvPr>
        </p:nvSpPr>
        <p:spPr/>
        <p:txBody>
          <a:bodyPr/>
          <a:lstStyle/>
          <a:p>
            <a:pPr marL="0" indent="0">
              <a:buNone/>
            </a:pPr>
            <a:r>
              <a:rPr lang="nl-NL" b="1" dirty="0"/>
              <a:t>een voorbeeld</a:t>
            </a:r>
          </a:p>
        </p:txBody>
      </p:sp>
      <p:pic>
        <p:nvPicPr>
          <p:cNvPr id="1026" name="Picture 2" descr="In het huidige systeem krijgt elke deelnemer van twee verschillende kanten inkomsten">
            <a:extLst>
              <a:ext uri="{FF2B5EF4-FFF2-40B4-BE49-F238E27FC236}">
                <a16:creationId xmlns:a16="http://schemas.microsoft.com/office/drawing/2014/main" id="{9B930E40-DFAF-4C2B-BC5F-E799DF238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956" y="1922464"/>
            <a:ext cx="7473244" cy="420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46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06B4D-3B54-4122-B626-F6134034C2FF}"/>
              </a:ext>
            </a:extLst>
          </p:cNvPr>
          <p:cNvSpPr>
            <a:spLocks noGrp="1"/>
          </p:cNvSpPr>
          <p:nvPr>
            <p:ph type="title"/>
          </p:nvPr>
        </p:nvSpPr>
        <p:spPr/>
        <p:txBody>
          <a:bodyPr/>
          <a:lstStyle/>
          <a:p>
            <a:pPr algn="ctr"/>
            <a:r>
              <a:rPr lang="nl-NL" dirty="0"/>
              <a:t>Jan, piet en klaas</a:t>
            </a:r>
          </a:p>
        </p:txBody>
      </p:sp>
      <p:pic>
        <p:nvPicPr>
          <p:cNvPr id="2050" name="Picture 2" descr="grapat houten nins® poppetjes koele kleuren - donker (3st) |  ilovespeelgoed.nl">
            <a:extLst>
              <a:ext uri="{FF2B5EF4-FFF2-40B4-BE49-F238E27FC236}">
                <a16:creationId xmlns:a16="http://schemas.microsoft.com/office/drawing/2014/main" id="{44D86197-85EA-4CE6-8283-EA96BBAECE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94237" y="1196975"/>
            <a:ext cx="4929188"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30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72A51-E97D-4138-A588-A371AF34394B}"/>
              </a:ext>
            </a:extLst>
          </p:cNvPr>
          <p:cNvSpPr>
            <a:spLocks noGrp="1"/>
          </p:cNvSpPr>
          <p:nvPr>
            <p:ph type="title"/>
          </p:nvPr>
        </p:nvSpPr>
        <p:spPr/>
        <p:txBody>
          <a:bodyPr/>
          <a:lstStyle/>
          <a:p>
            <a:r>
              <a:rPr lang="nl-NL" dirty="0"/>
              <a:t>Postcoderoosregeling</a:t>
            </a:r>
          </a:p>
        </p:txBody>
      </p:sp>
      <p:sp>
        <p:nvSpPr>
          <p:cNvPr id="3" name="Tijdelijke aanduiding voor inhoud 2">
            <a:extLst>
              <a:ext uri="{FF2B5EF4-FFF2-40B4-BE49-F238E27FC236}">
                <a16:creationId xmlns:a16="http://schemas.microsoft.com/office/drawing/2014/main" id="{A2B95DDE-B092-432D-B128-A6746334F21A}"/>
              </a:ext>
            </a:extLst>
          </p:cNvPr>
          <p:cNvSpPr>
            <a:spLocks noGrp="1"/>
          </p:cNvSpPr>
          <p:nvPr>
            <p:ph idx="1"/>
          </p:nvPr>
        </p:nvSpPr>
        <p:spPr/>
        <p:txBody>
          <a:bodyPr>
            <a:normAutofit/>
          </a:bodyPr>
          <a:lstStyle/>
          <a:p>
            <a:r>
              <a:rPr lang="nl-NL" sz="2000" dirty="0"/>
              <a:t>De </a:t>
            </a:r>
            <a:r>
              <a:rPr lang="nl-NL" sz="2000" dirty="0" err="1"/>
              <a:t>PostCodeRoos</a:t>
            </a:r>
            <a:r>
              <a:rPr lang="nl-NL" sz="2000" dirty="0"/>
              <a:t> regeling (fiscale benaming is de Regeling Verlaagd Tarief) een financieringsmogelijkheid om gezamenlijk zonne-energie op te wekken, zonder dat de zonnepanelen op het eigen dak hoeven te liggen.</a:t>
            </a:r>
          </a:p>
          <a:p>
            <a:r>
              <a:rPr lang="nl-NL" sz="2000" dirty="0"/>
              <a:t>Deelnemers richten samen een coöperatie op of maken gebruik van een bestaande VVE (Vereniging Van Eigenaren)</a:t>
            </a:r>
          </a:p>
          <a:p>
            <a:r>
              <a:rPr lang="nl-NL" sz="2000" dirty="0"/>
              <a:t>Zij investeren gezamenlijk in een zonnedak door het kopen van zonparticipaties. Deze zonparticipaties geven jaarlijks recht op de opbrengst van één zonnepaneel. </a:t>
            </a:r>
          </a:p>
          <a:p>
            <a:r>
              <a:rPr lang="nl-NL" sz="2000" dirty="0"/>
              <a:t>In ruil voor hun deelname (investering) ontvangen deelnemers, naar rato van het aantal zonparticipaties, jaarlijks een teruggave van energiebelasting die zij betaald hebben over de energie die zij thuis gebruiken. (door de overheid gegarandeerd voor (minimaal) 15 jaar)</a:t>
            </a:r>
          </a:p>
        </p:txBody>
      </p:sp>
    </p:spTree>
    <p:extLst>
      <p:ext uri="{BB962C8B-B14F-4D97-AF65-F5344CB8AC3E}">
        <p14:creationId xmlns:p14="http://schemas.microsoft.com/office/powerpoint/2010/main" val="265735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72A51-E97D-4138-A588-A371AF34394B}"/>
              </a:ext>
            </a:extLst>
          </p:cNvPr>
          <p:cNvSpPr>
            <a:spLocks noGrp="1"/>
          </p:cNvSpPr>
          <p:nvPr>
            <p:ph type="title"/>
          </p:nvPr>
        </p:nvSpPr>
        <p:spPr/>
        <p:txBody>
          <a:bodyPr/>
          <a:lstStyle/>
          <a:p>
            <a:r>
              <a:rPr lang="nl-NL" dirty="0"/>
              <a:t>Postcoderoosregeling; hoe werk het </a:t>
            </a:r>
          </a:p>
        </p:txBody>
      </p:sp>
      <p:sp>
        <p:nvSpPr>
          <p:cNvPr id="3" name="Tijdelijke aanduiding voor inhoud 2">
            <a:extLst>
              <a:ext uri="{FF2B5EF4-FFF2-40B4-BE49-F238E27FC236}">
                <a16:creationId xmlns:a16="http://schemas.microsoft.com/office/drawing/2014/main" id="{A2B95DDE-B092-432D-B128-A6746334F21A}"/>
              </a:ext>
            </a:extLst>
          </p:cNvPr>
          <p:cNvSpPr>
            <a:spLocks noGrp="1"/>
          </p:cNvSpPr>
          <p:nvPr>
            <p:ph idx="1"/>
          </p:nvPr>
        </p:nvSpPr>
        <p:spPr/>
        <p:txBody>
          <a:bodyPr>
            <a:normAutofit/>
          </a:bodyPr>
          <a:lstStyle/>
          <a:p>
            <a:r>
              <a:rPr lang="nl-NL" sz="2000" dirty="0"/>
              <a:t>De elektriciteit die de gezamenlijke installatie opwekt wordt door de coöperatie verkocht aan een energiebedrijf. De jaarlijkse stroomopbrengst wordt door de coöperatie gebruikt om de jaarlijkse exploitatiekosten te betalen. </a:t>
            </a:r>
          </a:p>
          <a:p>
            <a:r>
              <a:rPr lang="nl-NL" sz="2000" dirty="0"/>
              <a:t>Na afloop van een opwekjaar stelt de coöperatie vast hoeveel daadwerkelijk geproduceerde stroom er aan de participatie van elke deelnemer in het project is toe te schrijven. De coöperatie stuurt hierover een verklaring naar elk van de deelnemers in het project. Met deze gegevens gaan de deelnemers naar hun eigen energieleverancier, de leverancier van wie zij op hun huis adres de energie betrekken, zodat deze het jaarlijkse belastingvoordeel met hun kan verrekenen.</a:t>
            </a:r>
          </a:p>
        </p:txBody>
      </p:sp>
    </p:spTree>
    <p:extLst>
      <p:ext uri="{BB962C8B-B14F-4D97-AF65-F5344CB8AC3E}">
        <p14:creationId xmlns:p14="http://schemas.microsoft.com/office/powerpoint/2010/main" val="3270257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72A51-E97D-4138-A588-A371AF34394B}"/>
              </a:ext>
            </a:extLst>
          </p:cNvPr>
          <p:cNvSpPr>
            <a:spLocks noGrp="1"/>
          </p:cNvSpPr>
          <p:nvPr>
            <p:ph type="title"/>
          </p:nvPr>
        </p:nvSpPr>
        <p:spPr/>
        <p:txBody>
          <a:bodyPr/>
          <a:lstStyle/>
          <a:p>
            <a:r>
              <a:rPr lang="nl-NL" dirty="0"/>
              <a:t>Postcoderoosregeling; voorwaarden </a:t>
            </a:r>
          </a:p>
        </p:txBody>
      </p:sp>
      <p:sp>
        <p:nvSpPr>
          <p:cNvPr id="3" name="Tijdelijke aanduiding voor inhoud 2">
            <a:extLst>
              <a:ext uri="{FF2B5EF4-FFF2-40B4-BE49-F238E27FC236}">
                <a16:creationId xmlns:a16="http://schemas.microsoft.com/office/drawing/2014/main" id="{A2B95DDE-B092-432D-B128-A6746334F21A}"/>
              </a:ext>
            </a:extLst>
          </p:cNvPr>
          <p:cNvSpPr>
            <a:spLocks noGrp="1"/>
          </p:cNvSpPr>
          <p:nvPr>
            <p:ph idx="1"/>
          </p:nvPr>
        </p:nvSpPr>
        <p:spPr/>
        <p:txBody>
          <a:bodyPr>
            <a:normAutofit/>
          </a:bodyPr>
          <a:lstStyle/>
          <a:p>
            <a:r>
              <a:rPr lang="nl-NL" sz="2000" dirty="0"/>
              <a:t>Deelnemers aan een </a:t>
            </a:r>
            <a:r>
              <a:rPr lang="nl-NL" sz="2000" dirty="0" err="1"/>
              <a:t>PostCodeRoos</a:t>
            </a:r>
            <a:r>
              <a:rPr lang="nl-NL" sz="2000" dirty="0"/>
              <a:t> project moeten wel in de nabijheid van de productie-installatie wonen, in de zogenoemde </a:t>
            </a:r>
            <a:r>
              <a:rPr lang="nl-NL" sz="2000" dirty="0" err="1"/>
              <a:t>PostCodeRoos</a:t>
            </a:r>
            <a:r>
              <a:rPr lang="nl-NL" sz="2000" dirty="0"/>
              <a:t>.</a:t>
            </a:r>
          </a:p>
          <a:p>
            <a:r>
              <a:rPr lang="nl-NL" sz="2000" dirty="0"/>
              <a:t>Deelnemers kunnen voor maximaal 10.000 kWh mee doen aan het project, dat wil zeggen zij kunnen over maximaal 10.000 kWh de betaalde energiebelasting terugvragen. Dit maximum van 10.000 kWh geldt alleen als u ook verbruik van 10.000 kWh heeft. </a:t>
            </a:r>
          </a:p>
          <a:p>
            <a:r>
              <a:rPr lang="nl-NL" sz="2000" dirty="0"/>
              <a:t>Leden van een coöperatie of Vereniging van Eigenaars (VvE) met een aanwijzing van de Belastingdienst komen in aanmerking voor de regeling. </a:t>
            </a:r>
          </a:p>
          <a:p>
            <a:r>
              <a:rPr lang="nl-NL" sz="2000" dirty="0"/>
              <a:t>Daarnaast moeten de deelnemers voor hun eigen stroom gebruik een kleinverbruikersaansluiting</a:t>
            </a:r>
          </a:p>
          <a:p>
            <a:r>
              <a:rPr lang="nl-NL" sz="2000" dirty="0"/>
              <a:t>Bedrijven (btw ondernemers) mogen voor maximaal 20% deelnemen in het vermogen van de coöperatie.</a:t>
            </a:r>
          </a:p>
        </p:txBody>
      </p:sp>
    </p:spTree>
    <p:extLst>
      <p:ext uri="{BB962C8B-B14F-4D97-AF65-F5344CB8AC3E}">
        <p14:creationId xmlns:p14="http://schemas.microsoft.com/office/powerpoint/2010/main" val="357819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A33F17C-FEE5-4AB3-B9A3-9A04E5F034E5}"/>
              </a:ext>
            </a:extLst>
          </p:cNvPr>
          <p:cNvSpPr>
            <a:spLocks noGrp="1"/>
          </p:cNvSpPr>
          <p:nvPr>
            <p:ph type="title"/>
          </p:nvPr>
        </p:nvSpPr>
        <p:spPr/>
        <p:txBody>
          <a:bodyPr/>
          <a:lstStyle/>
          <a:p>
            <a:r>
              <a:rPr lang="nl-NL" dirty="0"/>
              <a:t>Wijzigingen per 2021</a:t>
            </a:r>
          </a:p>
        </p:txBody>
      </p:sp>
      <p:sp>
        <p:nvSpPr>
          <p:cNvPr id="6" name="Tijdelijke aanduiding voor tekst 5">
            <a:extLst>
              <a:ext uri="{FF2B5EF4-FFF2-40B4-BE49-F238E27FC236}">
                <a16:creationId xmlns:a16="http://schemas.microsoft.com/office/drawing/2014/main" id="{F4B521AE-D7F2-4C82-A7DE-C37E163F5EFE}"/>
              </a:ext>
            </a:extLst>
          </p:cNvPr>
          <p:cNvSpPr>
            <a:spLocks noGrp="1"/>
          </p:cNvSpPr>
          <p:nvPr>
            <p:ph type="body" sz="half" idx="2"/>
          </p:nvPr>
        </p:nvSpPr>
        <p:spPr/>
        <p:txBody>
          <a:bodyPr>
            <a:normAutofit/>
          </a:bodyPr>
          <a:lstStyle/>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Hoe:</a:t>
            </a:r>
            <a:r>
              <a:rPr lang="nl-NL" sz="1800" dirty="0">
                <a:effectLst/>
                <a:latin typeface="Calibri" panose="020F0502020204030204" pitchFamily="34" charset="0"/>
                <a:ea typeface="Calibri" panose="020F0502020204030204" pitchFamily="34" charset="0"/>
                <a:cs typeface="Times New Roman" panose="02020603050405020304" pitchFamily="18" charset="0"/>
              </a:rPr>
              <a:t> Individueel</a:t>
            </a:r>
          </a:p>
          <a:p>
            <a:pPr marL="457200">
              <a:buFont typeface="Wingdings" panose="05000000000000000000" pitchFamily="2" charset="2"/>
              <a:buChar char="ü"/>
            </a:pPr>
            <a:r>
              <a:rPr lang="nl-NL" sz="1800" b="1" dirty="0">
                <a:latin typeface="Calibri" panose="020F0502020204030204" pitchFamily="34" charset="0"/>
                <a:ea typeface="Calibri" panose="020F0502020204030204" pitchFamily="34" charset="0"/>
                <a:cs typeface="Times New Roman" panose="02020603050405020304" pitchFamily="18" charset="0"/>
              </a:rPr>
              <a:t>Tijd:</a:t>
            </a:r>
            <a:r>
              <a:rPr lang="nl-NL" sz="1800" dirty="0">
                <a:latin typeface="Calibri" panose="020F0502020204030204" pitchFamily="34" charset="0"/>
                <a:ea typeface="Calibri" panose="020F0502020204030204" pitchFamily="34" charset="0"/>
                <a:cs typeface="Times New Roman" panose="02020603050405020304" pitchFamily="18" charset="0"/>
              </a:rPr>
              <a:t> 10 minuten</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Hulp:</a:t>
            </a:r>
            <a:r>
              <a:rPr lang="nl-NL" sz="1800" dirty="0">
                <a:effectLst/>
                <a:latin typeface="Calibri" panose="020F0502020204030204" pitchFamily="34" charset="0"/>
                <a:ea typeface="Calibri" panose="020F0502020204030204" pitchFamily="34" charset="0"/>
                <a:cs typeface="Times New Roman" panose="02020603050405020304" pitchFamily="18" charset="0"/>
              </a:rPr>
              <a:t> Internet,</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Resultaat:</a:t>
            </a:r>
            <a:r>
              <a:rPr lang="nl-NL" sz="1800" dirty="0">
                <a:effectLst/>
                <a:latin typeface="Calibri" panose="020F0502020204030204" pitchFamily="34" charset="0"/>
                <a:ea typeface="Calibri" panose="020F0502020204030204" pitchFamily="34" charset="0"/>
                <a:cs typeface="Times New Roman" panose="02020603050405020304" pitchFamily="18" charset="0"/>
              </a:rPr>
              <a:t> Een overzicht met de veranderingen van de regeling</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Klaar:</a:t>
            </a:r>
            <a:r>
              <a:rPr lang="nl-NL" sz="1800" dirty="0">
                <a:effectLst/>
                <a:latin typeface="Calibri" panose="020F0502020204030204" pitchFamily="34" charset="0"/>
                <a:ea typeface="Calibri" panose="020F0502020204030204" pitchFamily="34" charset="0"/>
                <a:cs typeface="Times New Roman" panose="02020603050405020304" pitchFamily="18" charset="0"/>
              </a:rPr>
              <a:t> IBS; LA3 en opdracht gisten</a:t>
            </a:r>
          </a:p>
          <a:p>
            <a:pPr marL="457200">
              <a:buFont typeface="Wingdings" panose="05000000000000000000" pitchFamily="2" charset="2"/>
              <a:buChar char="ü"/>
            </a:pPr>
            <a:r>
              <a:rPr lang="nl-NL" sz="1800" b="1" dirty="0">
                <a:latin typeface="Calibri" panose="020F0502020204030204" pitchFamily="34" charset="0"/>
                <a:ea typeface="Calibri" panose="020F0502020204030204" pitchFamily="34" charset="0"/>
                <a:cs typeface="Times New Roman" panose="02020603050405020304" pitchFamily="18" charset="0"/>
              </a:rPr>
              <a:t>Wat:</a:t>
            </a:r>
            <a:endParaRPr lang="nl-NL" sz="1800" b="1" dirty="0">
              <a:solidFill>
                <a:prstClr val="black"/>
              </a:solidFill>
              <a:latin typeface="Calibri"/>
              <a:cs typeface="+mn-cs"/>
            </a:endParaRPr>
          </a:p>
          <a:p>
            <a:pPr marL="628650" lvl="1" indent="-171450" eaLnBrk="0" hangingPunct="0">
              <a:spcBef>
                <a:spcPts val="0"/>
              </a:spcBef>
              <a:buFont typeface="Arial" panose="020B0604020202020204" pitchFamily="34" charset="0"/>
              <a:buChar char="•"/>
              <a:defRPr/>
            </a:pPr>
            <a:r>
              <a:rPr lang="nl-NL" sz="1800" dirty="0">
                <a:solidFill>
                  <a:prstClr val="black"/>
                </a:solidFill>
                <a:latin typeface="Calibri"/>
              </a:rPr>
              <a:t>Zoek op wat er in 2021 (is) veranderd aan de postcoderoosregeling</a:t>
            </a:r>
          </a:p>
          <a:p>
            <a:pPr marL="628650" lvl="1" indent="-171450" eaLnBrk="0" hangingPunct="0">
              <a:spcBef>
                <a:spcPts val="0"/>
              </a:spcBef>
              <a:buFont typeface="Arial" panose="020B0604020202020204" pitchFamily="34" charset="0"/>
              <a:buChar char="•"/>
              <a:defRPr/>
            </a:pPr>
            <a:endParaRPr lang="nl-NL" dirty="0"/>
          </a:p>
        </p:txBody>
      </p:sp>
      <p:pic>
        <p:nvPicPr>
          <p:cNvPr id="3074" name="Picture 2" descr="Oude Postcoderoosregeling: De regeling in het kort | HIER opgewekt">
            <a:extLst>
              <a:ext uri="{FF2B5EF4-FFF2-40B4-BE49-F238E27FC236}">
                <a16:creationId xmlns:a16="http://schemas.microsoft.com/office/drawing/2014/main" id="{B7FA9302-A733-4E36-8F31-9DD293C54E9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10867" y="1244600"/>
            <a:ext cx="5671532" cy="400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92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2207568" y="993359"/>
            <a:ext cx="4464496" cy="1107996"/>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Leerdoelen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Na het maken van dit leerarrangement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Kun je e</a:t>
            </a:r>
            <a:r>
              <a:rPr kumimoji="0" lang="nl-NL" sz="1100" b="0" i="0" u="none" strike="noStrike" kern="1200" cap="none" spc="0" normalizeH="0" baseline="0" noProof="0" dirty="0">
                <a:ln>
                  <a:noFill/>
                </a:ln>
                <a:solidFill>
                  <a:prstClr val="black"/>
                </a:solidFill>
                <a:effectLst/>
                <a:uLnTx/>
                <a:uFillTx/>
                <a:latin typeface="Calibri"/>
                <a:ea typeface="+mn-ea"/>
                <a:cs typeface="+mn-cs"/>
              </a:rPr>
              <a:t>en duidelijke beschrijving geven van </a:t>
            </a:r>
            <a:r>
              <a:rPr lang="nl-NL" sz="1100" dirty="0">
                <a:solidFill>
                  <a:prstClr val="black"/>
                </a:solidFill>
                <a:latin typeface="Calibri"/>
              </a:rPr>
              <a:t>de postcoderoosregeling en de voorwaarden die hieraan verbonden zijn.</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Kun je een postcoderoosregeling uit jouw buurt beschrijven en een schets maken van het postcoderoosgebied.</a:t>
            </a:r>
          </a:p>
        </p:txBody>
      </p:sp>
      <p:sp>
        <p:nvSpPr>
          <p:cNvPr id="14340" name="Rectangle 4"/>
          <p:cNvSpPr>
            <a:spLocks noChangeArrowheads="1"/>
          </p:cNvSpPr>
          <p:nvPr/>
        </p:nvSpPr>
        <p:spPr bwMode="auto">
          <a:xfrm>
            <a:off x="2204338" y="2166651"/>
            <a:ext cx="4467726" cy="1615827"/>
          </a:xfrm>
          <a:prstGeom prst="rect">
            <a:avLst/>
          </a:prstGeom>
          <a:noFill/>
          <a:ln w="9525">
            <a:solidFill>
              <a:schemeClr val="tx1"/>
            </a:solidFill>
            <a:miter lim="800000"/>
            <a:headEnd/>
            <a:tailEnd/>
          </a:ln>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Leerproduct	</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verslag met daarin:</a:t>
            </a:r>
          </a:p>
          <a:p>
            <a:pPr marL="628650" lvl="1" indent="-171450" eaLnBrk="0" hangingPunct="0">
              <a:buFont typeface="Arial" panose="020B0604020202020204" pitchFamily="34" charset="0"/>
              <a:buChar char="•"/>
              <a:defRPr/>
            </a:pPr>
            <a:r>
              <a:rPr lang="nl-NL" sz="1100" dirty="0">
                <a:solidFill>
                  <a:prstClr val="black"/>
                </a:solidFill>
                <a:latin typeface="Calibri"/>
              </a:rPr>
              <a:t>Een beschrijving van de postcoderoosregeling</a:t>
            </a:r>
          </a:p>
          <a:p>
            <a:pPr marL="628650" lvl="1" indent="-171450" eaLnBrk="0" hangingPunct="0">
              <a:buFont typeface="Arial" panose="020B0604020202020204" pitchFamily="34" charset="0"/>
              <a:buChar char="•"/>
              <a:defRPr/>
            </a:pPr>
            <a:r>
              <a:rPr lang="nl-NL" sz="1100" dirty="0">
                <a:solidFill>
                  <a:prstClr val="black"/>
                </a:solidFill>
                <a:latin typeface="Calibri"/>
              </a:rPr>
              <a:t>Een overzicht van de randvoorwaarden waaraan voldaan moet worden </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628650" lvl="1" indent="-171450" eaLnBrk="0" hangingPunct="0">
              <a:buFont typeface="Arial" panose="020B0604020202020204" pitchFamily="34" charset="0"/>
              <a:buChar char="•"/>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beschrijving van een voorbeeld bij jou in de buurt wat gebruik maakt van postcoderoosregeling</a:t>
            </a:r>
          </a:p>
          <a:p>
            <a:pPr marL="628650" lvl="1" indent="-171450" eaLnBrk="0" hangingPunct="0">
              <a:buFont typeface="Arial" panose="020B0604020202020204" pitchFamily="34" charset="0"/>
              <a:buChar char="•"/>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afbeelding van de betreffende postcoderoos en een overzicht van het aantal inwoners van de postcoderoos</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42" name="Rectangle 6"/>
          <p:cNvSpPr>
            <a:spLocks noChangeArrowheads="1"/>
          </p:cNvSpPr>
          <p:nvPr/>
        </p:nvSpPr>
        <p:spPr bwMode="auto">
          <a:xfrm>
            <a:off x="7347918" y="1000801"/>
            <a:ext cx="4076674" cy="1107996"/>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Samenwerken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Plaats je product op het platform en vraag om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Bekijk leerproducten van anderen in hun portfolio en geef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1  </a:t>
            </a:r>
            <a:r>
              <a:rPr lang="nl-NL" sz="1100" dirty="0">
                <a:solidFill>
                  <a:prstClr val="black"/>
                </a:solidFill>
                <a:latin typeface="Calibri"/>
                <a:ea typeface="Calibri" pitchFamily="34" charset="0"/>
                <a:cs typeface="Arial" charset="0"/>
              </a:rPr>
              <a:t>26-03-2021</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2  02-04-2021</a:t>
            </a:r>
          </a:p>
        </p:txBody>
      </p:sp>
      <p:sp>
        <p:nvSpPr>
          <p:cNvPr id="14344" name="Rectangle 8"/>
          <p:cNvSpPr>
            <a:spLocks noChangeArrowheads="1"/>
          </p:cNvSpPr>
          <p:nvPr/>
        </p:nvSpPr>
        <p:spPr bwMode="auto">
          <a:xfrm>
            <a:off x="7347918" y="2257530"/>
            <a:ext cx="4076674" cy="430887"/>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a:solidFill>
                  <a:srgbClr val="0070C0"/>
                </a:solidFill>
                <a:latin typeface="Calibri"/>
                <a:cs typeface="Arial" charset="0"/>
              </a:rPr>
              <a:t>Bijeenkomsten	</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Expert lessen WE</a:t>
            </a:r>
          </a:p>
        </p:txBody>
      </p:sp>
      <p:sp>
        <p:nvSpPr>
          <p:cNvPr id="14346" name="Rectangle 8"/>
          <p:cNvSpPr>
            <a:spLocks noChangeArrowheads="1"/>
          </p:cNvSpPr>
          <p:nvPr/>
        </p:nvSpPr>
        <p:spPr bwMode="auto">
          <a:xfrm>
            <a:off x="7347918" y="2882374"/>
            <a:ext cx="4076674" cy="735586"/>
          </a:xfrm>
          <a:prstGeom prst="rect">
            <a:avLst/>
          </a:prstGeom>
          <a:noFill/>
          <a:ln w="9525">
            <a:solidFill>
              <a:schemeClr val="tx1"/>
            </a:solidFill>
            <a:miter lim="800000"/>
            <a:headEnd/>
            <a:tailEnd/>
          </a:ln>
        </p:spPr>
        <p:txBody>
          <a:bodyPr wrap="square" anchor="ctr">
            <a:spAutoFit/>
          </a:bodyPr>
          <a:lstStyle/>
          <a:p>
            <a:pPr marL="0" marR="0" lvl="0" indent="0" algn="l" defTabSz="457200" rtl="0" eaLnBrk="1" fontAlgn="auto" latinLnBrk="0" hangingPunct="1">
              <a:lnSpc>
                <a:spcPct val="80000"/>
              </a:lnSpc>
              <a:spcBef>
                <a:spcPct val="50000"/>
              </a:spcBef>
              <a:spcAft>
                <a:spcPts val="0"/>
              </a:spcAft>
              <a:buClrTx/>
              <a:buSzTx/>
              <a:buFontTx/>
              <a:buNone/>
              <a:tabLst>
                <a:tab pos="176213" algn="l"/>
                <a:tab pos="1163638" algn="l"/>
              </a:tabLst>
              <a:defRPr/>
            </a:pPr>
            <a:r>
              <a:rPr lang="nl-NL" sz="1100" b="1" dirty="0">
                <a:solidFill>
                  <a:srgbClr val="0070C0"/>
                </a:solidFill>
                <a:latin typeface="Calibri"/>
                <a:cs typeface="Arial" charset="0"/>
              </a:rPr>
              <a:t>Bronnen</a:t>
            </a:r>
          </a:p>
          <a:p>
            <a:pPr lvl="0">
              <a:defRPr/>
            </a:pPr>
            <a:r>
              <a:rPr lang="nl-NL" sz="1100" dirty="0">
                <a:hlinkClick r:id="rId3">
                  <a:extLst>
                    <a:ext uri="{A12FA001-AC4F-418D-AE19-62706E023703}">
                      <ahyp:hlinkClr xmlns:ahyp="http://schemas.microsoft.com/office/drawing/2018/hyperlinkcolor" val="tx"/>
                    </a:ext>
                  </a:extLst>
                </a:hlinkClick>
              </a:rPr>
              <a:t>https://www.hieropgewekt.nl/kennisdossiers/postcoderoosregeling-financiele-aspecten</a:t>
            </a:r>
            <a:endParaRPr lang="nl-NL" sz="1100" dirty="0"/>
          </a:p>
          <a:p>
            <a:pPr lvl="0">
              <a:defRPr/>
            </a:pPr>
            <a:r>
              <a:rPr lang="nl-NL" sz="1100" dirty="0">
                <a:hlinkClick r:id="rId4">
                  <a:extLst>
                    <a:ext uri="{A12FA001-AC4F-418D-AE19-62706E023703}">
                      <ahyp:hlinkClr xmlns:ahyp="http://schemas.microsoft.com/office/drawing/2018/hyperlinkcolor" val="tx"/>
                    </a:ext>
                  </a:extLst>
                </a:hlinkClick>
              </a:rPr>
              <a:t>https://www.cbs.nl/</a:t>
            </a:r>
            <a:endParaRPr lang="nl-NL" sz="1100" dirty="0"/>
          </a:p>
        </p:txBody>
      </p:sp>
      <p:sp>
        <p:nvSpPr>
          <p:cNvPr id="14348" name="Tekstvak 23"/>
          <p:cNvSpPr txBox="1">
            <a:spLocks noChangeArrowheads="1"/>
          </p:cNvSpPr>
          <p:nvPr/>
        </p:nvSpPr>
        <p:spPr bwMode="auto">
          <a:xfrm>
            <a:off x="2564344" y="168976"/>
            <a:ext cx="7852137" cy="461665"/>
          </a:xfrm>
          <a:prstGeom prst="rect">
            <a:avLst/>
          </a:prstGeom>
          <a:noFill/>
          <a:ln w="9525">
            <a:noFill/>
            <a:miter lim="800000"/>
            <a:headEnd/>
            <a:tailEnd/>
          </a:ln>
        </p:spPr>
        <p:txBody>
          <a:bodyPr wrap="square">
            <a:spAutoFit/>
          </a:bodyPr>
          <a:lstStyle/>
          <a:p>
            <a:pPr lvl="0">
              <a:defRPr/>
            </a:pPr>
            <a:r>
              <a:rPr lang="en-US" sz="2400" dirty="0">
                <a:solidFill>
                  <a:prstClr val="black"/>
                </a:solidFill>
                <a:latin typeface="Calibri" pitchFamily="34" charset="0"/>
              </a:rPr>
              <a:t>2021 DCV 4 WE </a:t>
            </a:r>
            <a:r>
              <a:rPr lang="en-US" sz="2400" dirty="0" err="1">
                <a:solidFill>
                  <a:prstClr val="black"/>
                </a:solidFill>
                <a:latin typeface="Calibri" pitchFamily="34" charset="0"/>
              </a:rPr>
              <a:t>Postcoderoos</a:t>
            </a:r>
            <a:endParaRPr kumimoji="0" lang="nl-NL" sz="2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pic>
        <p:nvPicPr>
          <p:cNvPr id="19" name="Afbeelding 18"/>
          <p:cNvPicPr>
            <a:picLocks noChangeAspect="1"/>
          </p:cNvPicPr>
          <p:nvPr/>
        </p:nvPicPr>
        <p:blipFill rotWithShape="1">
          <a:blip r:embed="rId5" cstate="print"/>
          <a:srcRect l="21805" r="10840"/>
          <a:stretch/>
        </p:blipFill>
        <p:spPr>
          <a:xfrm>
            <a:off x="1875891" y="1006373"/>
            <a:ext cx="299335" cy="412425"/>
          </a:xfrm>
          <a:prstGeom prst="rect">
            <a:avLst/>
          </a:prstGeom>
        </p:spPr>
      </p:pic>
      <p:pic>
        <p:nvPicPr>
          <p:cNvPr id="20" name="Afbeelding 19"/>
          <p:cNvPicPr>
            <a:picLocks noChangeAspect="1"/>
          </p:cNvPicPr>
          <p:nvPr/>
        </p:nvPicPr>
        <p:blipFill>
          <a:blip r:embed="rId6" cstate="print"/>
          <a:stretch>
            <a:fillRect/>
          </a:stretch>
        </p:blipFill>
        <p:spPr>
          <a:xfrm>
            <a:off x="1895897" y="2272216"/>
            <a:ext cx="263290" cy="321303"/>
          </a:xfrm>
          <a:prstGeom prst="rect">
            <a:avLst/>
          </a:prstGeom>
        </p:spPr>
      </p:pic>
      <p:pic>
        <p:nvPicPr>
          <p:cNvPr id="22" name="Afbeelding 21"/>
          <p:cNvPicPr>
            <a:picLocks noChangeAspect="1"/>
          </p:cNvPicPr>
          <p:nvPr/>
        </p:nvPicPr>
        <p:blipFill>
          <a:blip r:embed="rId7" cstate="print"/>
          <a:stretch>
            <a:fillRect/>
          </a:stretch>
        </p:blipFill>
        <p:spPr>
          <a:xfrm>
            <a:off x="1892905" y="3864953"/>
            <a:ext cx="266283" cy="416301"/>
          </a:xfrm>
          <a:prstGeom prst="rect">
            <a:avLst/>
          </a:prstGeom>
        </p:spPr>
      </p:pic>
      <p:pic>
        <p:nvPicPr>
          <p:cNvPr id="23" name="Afbeelding 22"/>
          <p:cNvPicPr>
            <a:picLocks noChangeAspect="1"/>
          </p:cNvPicPr>
          <p:nvPr/>
        </p:nvPicPr>
        <p:blipFill>
          <a:blip r:embed="rId8" cstate="print"/>
          <a:stretch>
            <a:fillRect/>
          </a:stretch>
        </p:blipFill>
        <p:spPr>
          <a:xfrm>
            <a:off x="6856274" y="1065983"/>
            <a:ext cx="385812" cy="263054"/>
          </a:xfrm>
          <a:prstGeom prst="rect">
            <a:avLst/>
          </a:prstGeom>
        </p:spPr>
      </p:pic>
      <p:pic>
        <p:nvPicPr>
          <p:cNvPr id="24" name="Afbeelding 23"/>
          <p:cNvPicPr>
            <a:picLocks noChangeAspect="1"/>
          </p:cNvPicPr>
          <p:nvPr/>
        </p:nvPicPr>
        <p:blipFill>
          <a:blip r:embed="rId9" cstate="print"/>
          <a:stretch>
            <a:fillRect/>
          </a:stretch>
        </p:blipFill>
        <p:spPr>
          <a:xfrm>
            <a:off x="6960096" y="2860926"/>
            <a:ext cx="299225" cy="290796"/>
          </a:xfrm>
          <a:prstGeom prst="rect">
            <a:avLst/>
          </a:prstGeom>
        </p:spPr>
      </p:pic>
      <p:pic>
        <p:nvPicPr>
          <p:cNvPr id="25" name="Afbeelding 24"/>
          <p:cNvPicPr>
            <a:picLocks noChangeAspect="1"/>
          </p:cNvPicPr>
          <p:nvPr/>
        </p:nvPicPr>
        <p:blipFill rotWithShape="1">
          <a:blip r:embed="rId10" cstate="print"/>
          <a:srcRect l="17050" t="33024" r="61669" b="30375"/>
          <a:stretch/>
        </p:blipFill>
        <p:spPr>
          <a:xfrm>
            <a:off x="6933507" y="2295292"/>
            <a:ext cx="269390" cy="260485"/>
          </a:xfrm>
          <a:prstGeom prst="rect">
            <a:avLst/>
          </a:prstGeom>
        </p:spPr>
      </p:pic>
      <p:sp>
        <p:nvSpPr>
          <p:cNvPr id="26" name="Rectangle 4"/>
          <p:cNvSpPr>
            <a:spLocks noChangeArrowheads="1"/>
          </p:cNvSpPr>
          <p:nvPr/>
        </p:nvSpPr>
        <p:spPr bwMode="auto">
          <a:xfrm>
            <a:off x="2204338" y="3880427"/>
            <a:ext cx="4467726" cy="1461939"/>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Leerpad		</a:t>
            </a:r>
            <a:r>
              <a:rPr kumimoji="0" lang="nl-NL" sz="12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Onderzoek wat de postcoderoosregeling inhoud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Geef een uitgebreide beschrijving van een postcoderoosregeling bij jou uit de buurt (omvang, aantal deelnemers, financiën</a:t>
            </a:r>
            <a:r>
              <a:rPr lang="nl-NL" sz="1100" dirty="0">
                <a:solidFill>
                  <a:prstClr val="black"/>
                </a:solidFill>
                <a:latin typeface="Calibri"/>
              </a:rPr>
              <a:t>, ligging enz.)</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Geef in een afbeelding weer welke postcode gebieden het betreft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Maak een analyse van het gebied, is het stedelijk/landelijk, hoeveel inwoners zijn er in de afzonderlijke postcodes, enz.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Maak een helder en uitvoerig verslag van je bevindingen</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Afbeelding 20">
            <a:extLst>
              <a:ext uri="{FF2B5EF4-FFF2-40B4-BE49-F238E27FC236}">
                <a16:creationId xmlns:a16="http://schemas.microsoft.com/office/drawing/2014/main" id="{EAE3E989-0DDC-4045-98EF-A6D607DD3B55}"/>
              </a:ext>
            </a:extLst>
          </p:cNvPr>
          <p:cNvPicPr>
            <a:picLocks noChangeAspect="1"/>
          </p:cNvPicPr>
          <p:nvPr/>
        </p:nvPicPr>
        <p:blipFill>
          <a:blip r:embed="rId11"/>
          <a:stretch>
            <a:fillRect/>
          </a:stretch>
        </p:blipFill>
        <p:spPr>
          <a:xfrm>
            <a:off x="8195754" y="4073103"/>
            <a:ext cx="3228838" cy="1988866"/>
          </a:xfrm>
          <a:prstGeom prst="rect">
            <a:avLst/>
          </a:prstGeom>
        </p:spPr>
      </p:pic>
      <p:pic>
        <p:nvPicPr>
          <p:cNvPr id="2" name="Afbeelding 1">
            <a:extLst>
              <a:ext uri="{FF2B5EF4-FFF2-40B4-BE49-F238E27FC236}">
                <a16:creationId xmlns:a16="http://schemas.microsoft.com/office/drawing/2014/main" id="{FD60F2CE-E2F6-4657-B3D7-1F9480259793}"/>
              </a:ext>
            </a:extLst>
          </p:cNvPr>
          <p:cNvPicPr>
            <a:picLocks noChangeAspect="1"/>
          </p:cNvPicPr>
          <p:nvPr/>
        </p:nvPicPr>
        <p:blipFill>
          <a:blip r:embed="rId12"/>
          <a:stretch>
            <a:fillRect/>
          </a:stretch>
        </p:blipFill>
        <p:spPr>
          <a:xfrm>
            <a:off x="3439177" y="5792017"/>
            <a:ext cx="3629025" cy="866775"/>
          </a:xfrm>
          <a:prstGeom prst="rect">
            <a:avLst/>
          </a:prstGeom>
        </p:spPr>
      </p:pic>
    </p:spTree>
    <p:extLst>
      <p:ext uri="{BB962C8B-B14F-4D97-AF65-F5344CB8AC3E}">
        <p14:creationId xmlns:p14="http://schemas.microsoft.com/office/powerpoint/2010/main" val="350371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A93AD6-598F-407E-B4D1-0DFF9E8E2988}"/>
              </a:ext>
            </a:extLst>
          </p:cNvPr>
          <p:cNvSpPr>
            <a:spLocks noGrp="1"/>
          </p:cNvSpPr>
          <p:nvPr>
            <p:ph idx="1"/>
          </p:nvPr>
        </p:nvSpPr>
        <p:spPr>
          <a:xfrm>
            <a:off x="2788764" y="575838"/>
            <a:ext cx="8382315" cy="803511"/>
          </a:xfrm>
        </p:spPr>
        <p:txBody>
          <a:bodyPr>
            <a:normAutofit/>
          </a:bodyPr>
          <a:lstStyle/>
          <a:p>
            <a:pPr marL="0" indent="0">
              <a:buNone/>
            </a:pPr>
            <a:r>
              <a:rPr lang="nl-NL" b="1"/>
              <a:t>Planning voor deze periode </a:t>
            </a:r>
          </a:p>
        </p:txBody>
      </p:sp>
      <p:graphicFrame>
        <p:nvGraphicFramePr>
          <p:cNvPr id="2" name="Tabel 1">
            <a:extLst>
              <a:ext uri="{FF2B5EF4-FFF2-40B4-BE49-F238E27FC236}">
                <a16:creationId xmlns:a16="http://schemas.microsoft.com/office/drawing/2014/main" id="{E0DAF8ED-3BC2-4AFC-8D99-37C54CE1CCFF}"/>
              </a:ext>
            </a:extLst>
          </p:cNvPr>
          <p:cNvGraphicFramePr>
            <a:graphicFrameLocks noGrp="1"/>
          </p:cNvGraphicFramePr>
          <p:nvPr>
            <p:extLst>
              <p:ext uri="{D42A27DB-BD31-4B8C-83A1-F6EECF244321}">
                <p14:modId xmlns:p14="http://schemas.microsoft.com/office/powerpoint/2010/main" val="899199103"/>
              </p:ext>
            </p:extLst>
          </p:nvPr>
        </p:nvGraphicFramePr>
        <p:xfrm>
          <a:off x="2788764" y="1379349"/>
          <a:ext cx="8509500" cy="4138051"/>
        </p:xfrm>
        <a:graphic>
          <a:graphicData uri="http://schemas.openxmlformats.org/drawingml/2006/table">
            <a:tbl>
              <a:tblPr firstRow="1" firstCol="1" bandRow="1"/>
              <a:tblGrid>
                <a:gridCol w="1277041">
                  <a:extLst>
                    <a:ext uri="{9D8B030D-6E8A-4147-A177-3AD203B41FA5}">
                      <a16:colId xmlns:a16="http://schemas.microsoft.com/office/drawing/2014/main" val="3500031580"/>
                    </a:ext>
                  </a:extLst>
                </a:gridCol>
                <a:gridCol w="7232459">
                  <a:extLst>
                    <a:ext uri="{9D8B030D-6E8A-4147-A177-3AD203B41FA5}">
                      <a16:colId xmlns:a16="http://schemas.microsoft.com/office/drawing/2014/main" val="3296496059"/>
                    </a:ext>
                  </a:extLst>
                </a:gridCol>
              </a:tblGrid>
              <a:tr h="365813">
                <a:tc>
                  <a:txBody>
                    <a:bodyPr/>
                    <a:lstStyle/>
                    <a:p>
                      <a:pPr>
                        <a:spcAft>
                          <a:spcPts val="0"/>
                        </a:spcAft>
                      </a:pPr>
                      <a:r>
                        <a:rPr lang="nl-NL" sz="2000" b="1">
                          <a:effectLst/>
                          <a:latin typeface="Arial" panose="020B0604020202020204" pitchFamily="34" charset="0"/>
                          <a:ea typeface="Calibri" panose="020F0502020204030204" pitchFamily="34" charset="0"/>
                          <a:cs typeface="Times New Roman" panose="02020603050405020304" pitchFamily="18" charset="0"/>
                        </a:rPr>
                        <a:t>Week</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b="1">
                          <a:effectLst/>
                          <a:latin typeface="Arial" panose="020B0604020202020204" pitchFamily="34" charset="0"/>
                          <a:ea typeface="Calibri" panose="020F0502020204030204" pitchFamily="34" charset="0"/>
                          <a:cs typeface="Times New Roman" panose="02020603050405020304" pitchFamily="18" charset="0"/>
                        </a:rPr>
                        <a:t>Inhoud</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52650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Aftrap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66209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Energie- en Gebiedscoöperaties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07619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Collectieve energiesystemen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662711"/>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Warmtenetten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16933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Kleinschalige vergisting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307009"/>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b="1" dirty="0">
                          <a:effectLst/>
                          <a:latin typeface="Arial" panose="020B0604020202020204" pitchFamily="34" charset="0"/>
                          <a:ea typeface="Calibri" panose="020F0502020204030204" pitchFamily="34" charset="0"/>
                          <a:cs typeface="Times New Roman" panose="02020603050405020304" pitchFamily="18" charset="0"/>
                        </a:rPr>
                        <a:t>Postcoderoosregeling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275196"/>
                  </a:ext>
                </a:extLst>
              </a:tr>
              <a:tr h="438368">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Kleinschalige collectieve afvalwaterzuivering (</a:t>
                      </a:r>
                      <a:r>
                        <a:rPr lang="nl-NL" sz="2000" err="1">
                          <a:effectLst/>
                          <a:latin typeface="Arial" panose="020B0604020202020204" pitchFamily="34" charset="0"/>
                          <a:ea typeface="Calibri" panose="020F0502020204030204" pitchFamily="34" charset="0"/>
                          <a:cs typeface="Times New Roman" panose="02020603050405020304" pitchFamily="18" charset="0"/>
                        </a:rPr>
                        <a:t>helofyten</a:t>
                      </a:r>
                      <a:r>
                        <a:rPr lang="nl-NL" sz="200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000687"/>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Herhaling &amp; excursie (</a:t>
                      </a:r>
                      <a:r>
                        <a:rPr lang="nl-NL" sz="2000" err="1">
                          <a:effectLst/>
                          <a:latin typeface="Arial" panose="020B0604020202020204" pitchFamily="34" charset="0"/>
                          <a:ea typeface="Calibri" panose="020F0502020204030204" pitchFamily="34" charset="0"/>
                          <a:cs typeface="Times New Roman" panose="02020603050405020304" pitchFamily="18" charset="0"/>
                        </a:rPr>
                        <a:t>helofyten</a:t>
                      </a:r>
                      <a:r>
                        <a:rPr lang="nl-NL" sz="200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740658"/>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a:solidFill>
                            <a:srgbClr val="7F7F7F"/>
                          </a:solidFill>
                          <a:effectLst/>
                          <a:latin typeface="Arial" panose="020B0604020202020204" pitchFamily="34" charset="0"/>
                          <a:ea typeface="Calibri" panose="020F0502020204030204" pitchFamily="34" charset="0"/>
                          <a:cs typeface="Times New Roman" panose="02020603050405020304" pitchFamily="18" charset="0"/>
                        </a:rPr>
                        <a:t>Geen lessen - toetsen</a:t>
                      </a:r>
                      <a:endParaRPr lang="nl-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652035"/>
                  </a:ext>
                </a:extLst>
              </a:tr>
              <a:tr h="370430">
                <a:tc>
                  <a:txBody>
                    <a:bodyPr/>
                    <a:lstStyle/>
                    <a:p>
                      <a:pPr>
                        <a:spcAft>
                          <a:spcPts val="0"/>
                        </a:spcAft>
                      </a:pPr>
                      <a:r>
                        <a:rPr lang="nl-NL" sz="2000">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2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Geen lessen i.v.m. herkansingen</a:t>
                      </a:r>
                      <a:endParaRPr lang="nl-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520660"/>
                  </a:ext>
                </a:extLst>
              </a:tr>
            </a:tbl>
          </a:graphicData>
        </a:graphic>
      </p:graphicFrame>
    </p:spTree>
    <p:extLst>
      <p:ext uri="{BB962C8B-B14F-4D97-AF65-F5344CB8AC3E}">
        <p14:creationId xmlns:p14="http://schemas.microsoft.com/office/powerpoint/2010/main" val="4213487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81E31-1C7F-42F5-80A2-CCD7E14FA7DC}"/>
              </a:ext>
            </a:extLst>
          </p:cNvPr>
          <p:cNvSpPr>
            <a:spLocks noGrp="1"/>
          </p:cNvSpPr>
          <p:nvPr>
            <p:ph type="title"/>
          </p:nvPr>
        </p:nvSpPr>
        <p:spPr/>
        <p:txBody>
          <a:bodyPr/>
          <a:lstStyle/>
          <a:p>
            <a:r>
              <a:rPr lang="nl-NL" dirty="0"/>
              <a:t>Opdracht postcoderoos</a:t>
            </a:r>
          </a:p>
        </p:txBody>
      </p:sp>
      <p:sp>
        <p:nvSpPr>
          <p:cNvPr id="4" name="Tijdelijke aanduiding voor tekst 3">
            <a:extLst>
              <a:ext uri="{FF2B5EF4-FFF2-40B4-BE49-F238E27FC236}">
                <a16:creationId xmlns:a16="http://schemas.microsoft.com/office/drawing/2014/main" id="{F39F7CDD-A7D9-4AB7-A1C1-53D5347BD00D}"/>
              </a:ext>
            </a:extLst>
          </p:cNvPr>
          <p:cNvSpPr>
            <a:spLocks noGrp="1"/>
          </p:cNvSpPr>
          <p:nvPr>
            <p:ph type="body" sz="half" idx="2"/>
          </p:nvPr>
        </p:nvSpPr>
        <p:spPr>
          <a:xfrm>
            <a:off x="609600" y="1435101"/>
            <a:ext cx="5112469" cy="4691063"/>
          </a:xfrm>
        </p:spPr>
        <p:txBody>
          <a:bodyPr>
            <a:normAutofit fontScale="92500" lnSpcReduction="10000"/>
          </a:bodyPr>
          <a:lstStyle/>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Hoe:</a:t>
            </a:r>
            <a:r>
              <a:rPr lang="nl-NL" sz="1800" dirty="0">
                <a:effectLst/>
                <a:latin typeface="Calibri" panose="020F0502020204030204" pitchFamily="34" charset="0"/>
                <a:ea typeface="Calibri" panose="020F0502020204030204" pitchFamily="34" charset="0"/>
                <a:cs typeface="Times New Roman" panose="02020603050405020304" pitchFamily="18" charset="0"/>
              </a:rPr>
              <a:t> Individueel</a:t>
            </a:r>
          </a:p>
          <a:p>
            <a:pPr marL="457200">
              <a:buFont typeface="Wingdings" panose="05000000000000000000" pitchFamily="2" charset="2"/>
              <a:buChar char="ü"/>
            </a:pPr>
            <a:r>
              <a:rPr lang="nl-NL" sz="1800" b="1" dirty="0">
                <a:latin typeface="Calibri" panose="020F0502020204030204" pitchFamily="34" charset="0"/>
                <a:ea typeface="Calibri" panose="020F0502020204030204" pitchFamily="34" charset="0"/>
                <a:cs typeface="Times New Roman" panose="02020603050405020304" pitchFamily="18" charset="0"/>
              </a:rPr>
              <a:t>Tijd:</a:t>
            </a:r>
            <a:r>
              <a:rPr lang="nl-NL" sz="1800" dirty="0">
                <a:latin typeface="Calibri" panose="020F0502020204030204" pitchFamily="34" charset="0"/>
                <a:ea typeface="Calibri" panose="020F0502020204030204" pitchFamily="34" charset="0"/>
                <a:cs typeface="Times New Roman" panose="02020603050405020304" pitchFamily="18" charset="0"/>
              </a:rPr>
              <a:t> Tot het einde van de les</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Hulp:</a:t>
            </a:r>
            <a:r>
              <a:rPr lang="nl-NL" sz="1800" dirty="0">
                <a:effectLst/>
                <a:latin typeface="Calibri" panose="020F0502020204030204" pitchFamily="34" charset="0"/>
                <a:ea typeface="Calibri" panose="020F0502020204030204" pitchFamily="34" charset="0"/>
                <a:cs typeface="Times New Roman" panose="02020603050405020304" pitchFamily="18" charset="0"/>
              </a:rPr>
              <a:t> Internet, theorie, elkaar en docent</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Resultaat:</a:t>
            </a:r>
            <a:r>
              <a:rPr lang="nl-NL" sz="1800" dirty="0">
                <a:effectLst/>
                <a:latin typeface="Calibri" panose="020F0502020204030204" pitchFamily="34" charset="0"/>
                <a:ea typeface="Calibri" panose="020F0502020204030204" pitchFamily="34" charset="0"/>
                <a:cs typeface="Times New Roman" panose="02020603050405020304" pitchFamily="18" charset="0"/>
              </a:rPr>
              <a:t> Een verslag (checklist verslag)</a:t>
            </a:r>
          </a:p>
          <a:p>
            <a:pPr marL="914400" lvl="1"/>
            <a:r>
              <a:rPr lang="nl-NL" sz="1600" dirty="0">
                <a:effectLst/>
                <a:latin typeface="Calibri" panose="020F0502020204030204" pitchFamily="34" charset="0"/>
                <a:ea typeface="Calibri" panose="020F0502020204030204" pitchFamily="34" charset="0"/>
                <a:cs typeface="Times New Roman" panose="02020603050405020304" pitchFamily="18" charset="0"/>
              </a:rPr>
              <a:t>Let op iedereen verteld aan ‘t einde kort wat er gedaan is en hoever het product af is.</a:t>
            </a:r>
          </a:p>
          <a:p>
            <a:pPr marL="457200">
              <a:buFont typeface="Wingdings" panose="05000000000000000000" pitchFamily="2" charset="2"/>
              <a:buChar char="ü"/>
            </a:pPr>
            <a:r>
              <a:rPr lang="nl-NL" sz="1800" b="1" dirty="0">
                <a:effectLst/>
                <a:latin typeface="Calibri" panose="020F0502020204030204" pitchFamily="34" charset="0"/>
                <a:ea typeface="Calibri" panose="020F0502020204030204" pitchFamily="34" charset="0"/>
                <a:cs typeface="Times New Roman" panose="02020603050405020304" pitchFamily="18" charset="0"/>
              </a:rPr>
              <a:t>Klaar:</a:t>
            </a:r>
            <a:r>
              <a:rPr lang="nl-NL" sz="1800" dirty="0">
                <a:effectLst/>
                <a:latin typeface="Calibri" panose="020F0502020204030204" pitchFamily="34" charset="0"/>
                <a:ea typeface="Calibri" panose="020F0502020204030204" pitchFamily="34" charset="0"/>
                <a:cs typeface="Times New Roman" panose="02020603050405020304" pitchFamily="18" charset="0"/>
              </a:rPr>
              <a:t> IBS; LA3 en opdracht gisten</a:t>
            </a:r>
          </a:p>
          <a:p>
            <a:pPr marL="457200">
              <a:buFont typeface="Wingdings" panose="05000000000000000000" pitchFamily="2" charset="2"/>
              <a:buChar char="ü"/>
            </a:pPr>
            <a:r>
              <a:rPr lang="nl-NL" sz="1800" b="1" dirty="0">
                <a:latin typeface="Calibri" panose="020F0502020204030204" pitchFamily="34" charset="0"/>
                <a:ea typeface="Calibri" panose="020F0502020204030204" pitchFamily="34" charset="0"/>
                <a:cs typeface="Times New Roman" panose="02020603050405020304" pitchFamily="18" charset="0"/>
              </a:rPr>
              <a:t>Wat:</a:t>
            </a:r>
            <a:endParaRPr lang="nl-NL" sz="1800" b="1" dirty="0">
              <a:solidFill>
                <a:prstClr val="black"/>
              </a:solidFill>
              <a:latin typeface="Calibri"/>
              <a:cs typeface="+mn-cs"/>
            </a:endParaRPr>
          </a:p>
          <a:p>
            <a:pPr marL="628650" lvl="1" indent="-171450" eaLnBrk="0" hangingPunct="0">
              <a:spcBef>
                <a:spcPts val="0"/>
              </a:spcBef>
              <a:buFont typeface="Arial" panose="020B0604020202020204" pitchFamily="34" charset="0"/>
              <a:buChar char="•"/>
              <a:defRPr/>
            </a:pPr>
            <a:r>
              <a:rPr lang="nl-NL" sz="1800" dirty="0">
                <a:solidFill>
                  <a:prstClr val="black"/>
                </a:solidFill>
                <a:latin typeface="Calibri"/>
              </a:rPr>
              <a:t>Een beschrijving van de postcoderoosregeling</a:t>
            </a:r>
          </a:p>
          <a:p>
            <a:pPr marL="628650" lvl="1" indent="-171450" eaLnBrk="0" hangingPunct="0">
              <a:buFont typeface="Arial" panose="020B0604020202020204" pitchFamily="34" charset="0"/>
              <a:buChar char="•"/>
              <a:defRPr/>
            </a:pPr>
            <a:r>
              <a:rPr lang="nl-NL" sz="1800" dirty="0">
                <a:solidFill>
                  <a:prstClr val="black"/>
                </a:solidFill>
                <a:latin typeface="Calibri"/>
              </a:rPr>
              <a:t>Een overzicht van de randvoorwaarden waaraan voldaan moet worden </a:t>
            </a: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628650" lvl="1" indent="-171450" eaLnBrk="0" hangingPunct="0">
              <a:buFont typeface="Arial" panose="020B0604020202020204" pitchFamily="34" charset="0"/>
              <a:buChar char="•"/>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Een beschrijving van een voorbeeld bij jou in de buurt wat gebruik maakt van postcoderoosregeling</a:t>
            </a:r>
          </a:p>
          <a:p>
            <a:pPr marL="628650" lvl="1" indent="-171450" eaLnBrk="0" hangingPunct="0">
              <a:buFont typeface="Arial" panose="020B0604020202020204" pitchFamily="34" charset="0"/>
              <a:buChar char="•"/>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Een afbeelding van de betreffende postcoderoos en een overzicht van het aantal inwoners van de postcoderoos</a:t>
            </a:r>
          </a:p>
          <a:p>
            <a:endParaRPr lang="nl-NL" sz="1800" dirty="0"/>
          </a:p>
        </p:txBody>
      </p:sp>
      <p:pic>
        <p:nvPicPr>
          <p:cNvPr id="5" name="Tijdelijke aanduiding voor inhoud 4">
            <a:extLst>
              <a:ext uri="{FF2B5EF4-FFF2-40B4-BE49-F238E27FC236}">
                <a16:creationId xmlns:a16="http://schemas.microsoft.com/office/drawing/2014/main" id="{C2B4D2D8-3847-4129-8D81-C1B943C6B268}"/>
              </a:ext>
            </a:extLst>
          </p:cNvPr>
          <p:cNvPicPr>
            <a:picLocks noGrp="1" noChangeAspect="1"/>
          </p:cNvPicPr>
          <p:nvPr>
            <p:ph idx="1"/>
          </p:nvPr>
        </p:nvPicPr>
        <p:blipFill>
          <a:blip r:embed="rId2"/>
          <a:stretch>
            <a:fillRect/>
          </a:stretch>
        </p:blipFill>
        <p:spPr>
          <a:xfrm>
            <a:off x="6430169" y="1755775"/>
            <a:ext cx="5010150" cy="3086100"/>
          </a:xfrm>
          <a:prstGeom prst="rect">
            <a:avLst/>
          </a:prstGeom>
        </p:spPr>
      </p:pic>
    </p:spTree>
    <p:extLst>
      <p:ext uri="{BB962C8B-B14F-4D97-AF65-F5344CB8AC3E}">
        <p14:creationId xmlns:p14="http://schemas.microsoft.com/office/powerpoint/2010/main" val="42122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D1429-7701-4546-8263-77B9203A0EF2}"/>
              </a:ext>
            </a:extLst>
          </p:cNvPr>
          <p:cNvSpPr>
            <a:spLocks noGrp="1"/>
          </p:cNvSpPr>
          <p:nvPr>
            <p:ph type="title"/>
          </p:nvPr>
        </p:nvSpPr>
        <p:spPr>
          <a:xfrm>
            <a:off x="609600" y="274638"/>
            <a:ext cx="10972800" cy="1143000"/>
          </a:xfrm>
        </p:spPr>
        <p:txBody>
          <a:bodyPr anchor="ctr">
            <a:normAutofit/>
          </a:bodyPr>
          <a:lstStyle/>
          <a:p>
            <a:r>
              <a:rPr lang="nl-NL" dirty="0"/>
              <a:t>Zelfstandig werken</a:t>
            </a:r>
          </a:p>
        </p:txBody>
      </p:sp>
      <p:graphicFrame>
        <p:nvGraphicFramePr>
          <p:cNvPr id="5" name="Tijdelijke aanduiding voor inhoud 4">
            <a:extLst>
              <a:ext uri="{FF2B5EF4-FFF2-40B4-BE49-F238E27FC236}">
                <a16:creationId xmlns:a16="http://schemas.microsoft.com/office/drawing/2014/main" id="{3F0C8732-AAB2-401B-9B9B-E064408C1E35}"/>
              </a:ext>
            </a:extLst>
          </p:cNvPr>
          <p:cNvGraphicFramePr>
            <a:graphicFrameLocks noGrp="1"/>
          </p:cNvGraphicFramePr>
          <p:nvPr>
            <p:ph sz="half" idx="1"/>
          </p:nvPr>
        </p:nvGraphicFramePr>
        <p:xfrm>
          <a:off x="6095999" y="1417637"/>
          <a:ext cx="5340264" cy="4667053"/>
        </p:xfrm>
        <a:graphic>
          <a:graphicData uri="http://schemas.openxmlformats.org/drawingml/2006/table">
            <a:tbl>
              <a:tblPr firstRow="1" firstCol="1" bandRow="1">
                <a:tableStyleId>{7E9639D4-E3E2-4D34-9284-5A2195B3D0D7}</a:tableStyleId>
              </a:tblPr>
              <a:tblGrid>
                <a:gridCol w="2670132">
                  <a:extLst>
                    <a:ext uri="{9D8B030D-6E8A-4147-A177-3AD203B41FA5}">
                      <a16:colId xmlns:a16="http://schemas.microsoft.com/office/drawing/2014/main" val="3361210800"/>
                    </a:ext>
                  </a:extLst>
                </a:gridCol>
                <a:gridCol w="2670132">
                  <a:extLst>
                    <a:ext uri="{9D8B030D-6E8A-4147-A177-3AD203B41FA5}">
                      <a16:colId xmlns:a16="http://schemas.microsoft.com/office/drawing/2014/main" val="2935109901"/>
                    </a:ext>
                  </a:extLst>
                </a:gridCol>
              </a:tblGrid>
              <a:tr h="180809">
                <a:tc>
                  <a:txBody>
                    <a:bodyPr/>
                    <a:lstStyle/>
                    <a:p>
                      <a:pPr>
                        <a:lnSpc>
                          <a:spcPct val="107000"/>
                        </a:lnSpc>
                        <a:spcAft>
                          <a:spcPts val="800"/>
                        </a:spcAft>
                      </a:pPr>
                      <a:r>
                        <a:rPr lang="nl-NL" sz="1200" dirty="0">
                          <a:effectLst/>
                        </a:rPr>
                        <a:t>Groep I (linkerkant lokaal)</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429" marR="52429" marT="0" marB="0"/>
                </a:tc>
                <a:tc>
                  <a:txBody>
                    <a:bodyPr/>
                    <a:lstStyle/>
                    <a:p>
                      <a:pPr>
                        <a:lnSpc>
                          <a:spcPct val="107000"/>
                        </a:lnSpc>
                        <a:spcAft>
                          <a:spcPts val="800"/>
                        </a:spcAft>
                      </a:pPr>
                      <a:r>
                        <a:rPr lang="nl-NL" sz="1200">
                          <a:effectLst/>
                        </a:rPr>
                        <a:t>Groep II (rechterkant lokaal)</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52429" marR="52429" marT="0" marB="0"/>
                </a:tc>
                <a:extLst>
                  <a:ext uri="{0D108BD9-81ED-4DB2-BD59-A6C34878D82A}">
                    <a16:rowId xmlns:a16="http://schemas.microsoft.com/office/drawing/2014/main" val="1365050104"/>
                  </a:ext>
                </a:extLst>
              </a:tr>
              <a:tr h="4479982">
                <a:tc>
                  <a:txBody>
                    <a:bodyPr/>
                    <a:lstStyle/>
                    <a:p>
                      <a:pPr marL="285750" indent="-285750">
                        <a:lnSpc>
                          <a:spcPct val="107000"/>
                        </a:lnSpc>
                        <a:spcAft>
                          <a:spcPts val="800"/>
                        </a:spcAft>
                        <a:buFontTx/>
                        <a:buChar char="-"/>
                      </a:pPr>
                      <a:r>
                        <a:rPr lang="nl-NL" sz="1400" b="0" dirty="0">
                          <a:effectLst/>
                        </a:rPr>
                        <a:t>Lezen leerarrangement 4 </a:t>
                      </a:r>
                    </a:p>
                    <a:p>
                      <a:pPr marL="285750" indent="-285750">
                        <a:lnSpc>
                          <a:spcPct val="107000"/>
                        </a:lnSpc>
                        <a:spcAft>
                          <a:spcPts val="800"/>
                        </a:spcAft>
                        <a:buFontTx/>
                        <a:buChar char="-"/>
                      </a:pPr>
                      <a:r>
                        <a:rPr lang="nl-NL" sz="1400" b="0" dirty="0">
                          <a:effectLst/>
                        </a:rPr>
                        <a:t>- Zelf informatie verzamelen</a:t>
                      </a:r>
                    </a:p>
                    <a:p>
                      <a:pPr>
                        <a:lnSpc>
                          <a:spcPct val="107000"/>
                        </a:lnSpc>
                        <a:spcAft>
                          <a:spcPts val="800"/>
                        </a:spcAft>
                      </a:pPr>
                      <a:r>
                        <a:rPr lang="nl-NL" sz="1400" b="0" dirty="0">
                          <a:effectLst/>
                        </a:rPr>
                        <a:t>- Leerarrangement maken</a:t>
                      </a:r>
                    </a:p>
                    <a:p>
                      <a:pPr>
                        <a:lnSpc>
                          <a:spcPct val="107000"/>
                        </a:lnSpc>
                        <a:spcAft>
                          <a:spcPts val="800"/>
                        </a:spcAft>
                      </a:pPr>
                      <a:r>
                        <a:rPr lang="nl-NL" sz="1400" b="0" dirty="0">
                          <a:effectLst/>
                        </a:rPr>
                        <a:t> </a:t>
                      </a:r>
                    </a:p>
                    <a:p>
                      <a:pPr>
                        <a:lnSpc>
                          <a:spcPct val="107000"/>
                        </a:lnSpc>
                        <a:spcAft>
                          <a:spcPts val="800"/>
                        </a:spcAft>
                      </a:pPr>
                      <a:endParaRPr lang="nl-NL" sz="1400" b="0" dirty="0">
                        <a:effectLst/>
                      </a:endParaRPr>
                    </a:p>
                    <a:p>
                      <a:pPr>
                        <a:lnSpc>
                          <a:spcPct val="107000"/>
                        </a:lnSpc>
                        <a:spcAft>
                          <a:spcPts val="800"/>
                        </a:spcAft>
                      </a:pPr>
                      <a:endParaRPr lang="nl-NL" sz="1400" b="0" dirty="0">
                        <a:effectLst/>
                      </a:endParaRPr>
                    </a:p>
                    <a:p>
                      <a:pPr>
                        <a:lnSpc>
                          <a:spcPct val="107000"/>
                        </a:lnSpc>
                        <a:spcAft>
                          <a:spcPts val="800"/>
                        </a:spcAft>
                      </a:pPr>
                      <a:r>
                        <a:rPr lang="nl-NL" sz="1400" b="1" dirty="0">
                          <a:effectLst/>
                        </a:rPr>
                        <a:t>Klaar</a:t>
                      </a:r>
                    </a:p>
                    <a:p>
                      <a:pPr marL="285750" indent="-285750">
                        <a:lnSpc>
                          <a:spcPct val="107000"/>
                        </a:lnSpc>
                        <a:spcAft>
                          <a:spcPts val="800"/>
                        </a:spcAft>
                        <a:buFontTx/>
                        <a:buChar char="-"/>
                      </a:pPr>
                      <a:r>
                        <a:rPr lang="nl-NL" sz="1400" b="0" dirty="0">
                          <a:effectLst/>
                        </a:rPr>
                        <a:t>Leerarrangement 3 </a:t>
                      </a:r>
                    </a:p>
                    <a:p>
                      <a:pPr marL="285750" indent="-285750">
                        <a:lnSpc>
                          <a:spcPct val="107000"/>
                        </a:lnSpc>
                        <a:spcAft>
                          <a:spcPts val="800"/>
                        </a:spcAft>
                        <a:buFontTx/>
                        <a:buChar char="-"/>
                      </a:pPr>
                      <a:r>
                        <a:rPr lang="nl-NL" sz="1400" b="0" dirty="0">
                          <a:effectLst/>
                        </a:rPr>
                        <a:t>Zelf werken aan opdracht gisten</a:t>
                      </a: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429" marR="52429" marT="0" marB="0"/>
                </a:tc>
                <a:tc>
                  <a:txBody>
                    <a:bodyPr/>
                    <a:lstStyle/>
                    <a:p>
                      <a:pPr marL="285750" indent="-285750">
                        <a:lnSpc>
                          <a:spcPct val="107000"/>
                        </a:lnSpc>
                        <a:spcAft>
                          <a:spcPts val="800"/>
                        </a:spcAft>
                        <a:buFontTx/>
                        <a:buChar char="-"/>
                      </a:pPr>
                      <a:r>
                        <a:rPr lang="nl-NL" sz="1400" dirty="0">
                          <a:effectLst/>
                        </a:rPr>
                        <a:t>Uitleg leerarrangement 4 </a:t>
                      </a:r>
                    </a:p>
                    <a:p>
                      <a:pPr marL="285750" indent="-285750">
                        <a:lnSpc>
                          <a:spcPct val="107000"/>
                        </a:lnSpc>
                        <a:spcAft>
                          <a:spcPts val="800"/>
                        </a:spcAft>
                        <a:buFontTx/>
                        <a:buChar char="-"/>
                      </a:pPr>
                      <a:r>
                        <a:rPr lang="nl-NL" sz="1400" dirty="0">
                          <a:effectLst/>
                        </a:rPr>
                        <a:t> Bespreken voorbeelden </a:t>
                      </a:r>
                    </a:p>
                    <a:p>
                      <a:pPr marL="285750" indent="-285750">
                        <a:lnSpc>
                          <a:spcPct val="107000"/>
                        </a:lnSpc>
                        <a:spcAft>
                          <a:spcPts val="800"/>
                        </a:spcAft>
                        <a:buFontTx/>
                        <a:buChar char="-"/>
                      </a:pPr>
                      <a:r>
                        <a:rPr lang="nl-NL" sz="1400" dirty="0">
                          <a:effectLst/>
                        </a:rPr>
                        <a:t>zelf informatie verzamelen</a:t>
                      </a:r>
                    </a:p>
                    <a:p>
                      <a:pPr marL="285750" indent="-285750">
                        <a:lnSpc>
                          <a:spcPct val="107000"/>
                        </a:lnSpc>
                        <a:spcAft>
                          <a:spcPts val="800"/>
                        </a:spcAft>
                        <a:buFontTx/>
                        <a:buChar char="-"/>
                      </a:pPr>
                      <a:r>
                        <a:rPr lang="nl-NL" sz="1400" dirty="0">
                          <a:effectLst/>
                        </a:rPr>
                        <a:t>Informatie delen</a:t>
                      </a:r>
                    </a:p>
                    <a:p>
                      <a:pPr marL="285750" indent="-285750">
                        <a:lnSpc>
                          <a:spcPct val="107000"/>
                        </a:lnSpc>
                        <a:spcAft>
                          <a:spcPts val="800"/>
                        </a:spcAft>
                        <a:buFontTx/>
                        <a:buChar char="-"/>
                      </a:pPr>
                      <a:r>
                        <a:rPr lang="nl-NL" sz="1400" dirty="0">
                          <a:effectLst/>
                        </a:rPr>
                        <a:t>Zelf leerarrangement 4 maken</a:t>
                      </a:r>
                    </a:p>
                    <a:p>
                      <a:pPr marL="285750" indent="-285750">
                        <a:lnSpc>
                          <a:spcPct val="107000"/>
                        </a:lnSpc>
                        <a:spcAft>
                          <a:spcPts val="800"/>
                        </a:spcAft>
                        <a:buFontTx/>
                        <a:buChar char="-"/>
                      </a:pPr>
                      <a:r>
                        <a:rPr lang="nl-NL" sz="1400" dirty="0">
                          <a:effectLst/>
                        </a:rPr>
                        <a:t>Leerarrangement bespreken</a:t>
                      </a:r>
                    </a:p>
                    <a:p>
                      <a:pPr marL="0" indent="0">
                        <a:lnSpc>
                          <a:spcPct val="107000"/>
                        </a:lnSpc>
                        <a:spcAft>
                          <a:spcPts val="800"/>
                        </a:spcAft>
                        <a:buFontTx/>
                        <a:buNone/>
                      </a:pPr>
                      <a:r>
                        <a:rPr lang="nl-NL" sz="1400" b="1" dirty="0">
                          <a:effectLst/>
                        </a:rPr>
                        <a:t>Klaar</a:t>
                      </a:r>
                    </a:p>
                    <a:p>
                      <a:pPr marL="285750" indent="-285750">
                        <a:lnSpc>
                          <a:spcPct val="107000"/>
                        </a:lnSpc>
                        <a:spcAft>
                          <a:spcPts val="800"/>
                        </a:spcAft>
                        <a:buFontTx/>
                        <a:buChar char="-"/>
                      </a:pPr>
                      <a:r>
                        <a:rPr lang="nl-NL" sz="1400" dirty="0">
                          <a:effectLst/>
                        </a:rPr>
                        <a:t>Leerarrangement 3 </a:t>
                      </a:r>
                    </a:p>
                    <a:p>
                      <a:pPr marL="285750" indent="-285750">
                        <a:lnSpc>
                          <a:spcPct val="107000"/>
                        </a:lnSpc>
                        <a:spcAft>
                          <a:spcPts val="800"/>
                        </a:spcAft>
                        <a:buFontTx/>
                        <a:buChar char="-"/>
                      </a:pPr>
                      <a:r>
                        <a:rPr lang="nl-NL" sz="1400" b="0" dirty="0">
                          <a:effectLst/>
                        </a:rPr>
                        <a:t>Zelf werken aan opdracht gisten</a:t>
                      </a: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429" marR="52429" marT="0" marB="0"/>
                </a:tc>
                <a:extLst>
                  <a:ext uri="{0D108BD9-81ED-4DB2-BD59-A6C34878D82A}">
                    <a16:rowId xmlns:a16="http://schemas.microsoft.com/office/drawing/2014/main" val="563666306"/>
                  </a:ext>
                </a:extLst>
              </a:tr>
            </a:tbl>
          </a:graphicData>
        </a:graphic>
      </p:graphicFrame>
      <p:pic>
        <p:nvPicPr>
          <p:cNvPr id="6148" name="Picture 4" descr="Zelfstandig | Boek citaten">
            <a:extLst>
              <a:ext uri="{FF2B5EF4-FFF2-40B4-BE49-F238E27FC236}">
                <a16:creationId xmlns:a16="http://schemas.microsoft.com/office/drawing/2014/main" id="{E4827145-DF71-4EFD-8B45-D1D57768F29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823586" y="1551113"/>
            <a:ext cx="3579133" cy="332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227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2207568" y="993359"/>
            <a:ext cx="4464496" cy="1107996"/>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Leerdoelen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Na het maken van dit leerarrangement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Kun je e</a:t>
            </a:r>
            <a:r>
              <a:rPr kumimoji="0" lang="nl-NL" sz="1100" b="0" i="0" u="none" strike="noStrike" kern="1200" cap="none" spc="0" normalizeH="0" baseline="0" noProof="0" dirty="0">
                <a:ln>
                  <a:noFill/>
                </a:ln>
                <a:solidFill>
                  <a:prstClr val="black"/>
                </a:solidFill>
                <a:effectLst/>
                <a:uLnTx/>
                <a:uFillTx/>
                <a:latin typeface="Calibri"/>
                <a:ea typeface="+mn-ea"/>
                <a:cs typeface="+mn-cs"/>
              </a:rPr>
              <a:t>en duidelijke beschrijving geven van </a:t>
            </a:r>
            <a:r>
              <a:rPr lang="nl-NL" sz="1100" dirty="0">
                <a:solidFill>
                  <a:prstClr val="black"/>
                </a:solidFill>
                <a:latin typeface="Calibri"/>
              </a:rPr>
              <a:t>de postcoderoosregeling en de voorwaarden die hieraan verbonden zijn.</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Kun je een postcoderoosregeling uit jouw buurt beschrijven en een schets maken van het postcoderoosgebied.</a:t>
            </a:r>
          </a:p>
        </p:txBody>
      </p:sp>
      <p:sp>
        <p:nvSpPr>
          <p:cNvPr id="14340" name="Rectangle 4"/>
          <p:cNvSpPr>
            <a:spLocks noChangeArrowheads="1"/>
          </p:cNvSpPr>
          <p:nvPr/>
        </p:nvSpPr>
        <p:spPr bwMode="auto">
          <a:xfrm>
            <a:off x="2204338" y="2166651"/>
            <a:ext cx="4467726" cy="1615827"/>
          </a:xfrm>
          <a:prstGeom prst="rect">
            <a:avLst/>
          </a:prstGeom>
          <a:noFill/>
          <a:ln w="9525">
            <a:solidFill>
              <a:schemeClr val="tx1"/>
            </a:solidFill>
            <a:miter lim="800000"/>
            <a:headEnd/>
            <a:tailEnd/>
          </a:ln>
        </p:spPr>
        <p:txBody>
          <a:bodyPr wrap="squar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Leerproduct	</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verslag met daarin:</a:t>
            </a:r>
          </a:p>
          <a:p>
            <a:pPr marL="628650" lvl="1" indent="-171450" eaLnBrk="0" hangingPunct="0">
              <a:buFont typeface="Arial" panose="020B0604020202020204" pitchFamily="34" charset="0"/>
              <a:buChar char="•"/>
              <a:defRPr/>
            </a:pPr>
            <a:r>
              <a:rPr lang="nl-NL" sz="1100" dirty="0">
                <a:solidFill>
                  <a:prstClr val="black"/>
                </a:solidFill>
                <a:latin typeface="Calibri"/>
              </a:rPr>
              <a:t>Een beschrijving van de postcoderoosregeling</a:t>
            </a:r>
          </a:p>
          <a:p>
            <a:pPr marL="628650" lvl="1" indent="-171450" eaLnBrk="0" hangingPunct="0">
              <a:buFont typeface="Arial" panose="020B0604020202020204" pitchFamily="34" charset="0"/>
              <a:buChar char="•"/>
              <a:defRPr/>
            </a:pPr>
            <a:r>
              <a:rPr lang="nl-NL" sz="1100" dirty="0">
                <a:solidFill>
                  <a:prstClr val="black"/>
                </a:solidFill>
                <a:latin typeface="Calibri"/>
              </a:rPr>
              <a:t>Een overzicht van de randvoorwaarden waaraan voldaan moet worden </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628650" lvl="1" indent="-171450" eaLnBrk="0" hangingPunct="0">
              <a:buFont typeface="Arial" panose="020B0604020202020204" pitchFamily="34" charset="0"/>
              <a:buChar char="•"/>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beschrijving van een voorbeeld bij jou in de buurt wat gebruik maakt van postcoderoosregeling</a:t>
            </a:r>
          </a:p>
          <a:p>
            <a:pPr marL="628650" lvl="1" indent="-171450" eaLnBrk="0" hangingPunct="0">
              <a:buFont typeface="Arial" panose="020B0604020202020204" pitchFamily="34" charset="0"/>
              <a:buChar char="•"/>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Een afbeelding van de betreffende postcoderoos en een overzicht van het aantal inwoners van de postcoderoos</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42" name="Rectangle 6"/>
          <p:cNvSpPr>
            <a:spLocks noChangeArrowheads="1"/>
          </p:cNvSpPr>
          <p:nvPr/>
        </p:nvSpPr>
        <p:spPr bwMode="auto">
          <a:xfrm>
            <a:off x="7347918" y="1000801"/>
            <a:ext cx="4076674" cy="1107996"/>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0070C0"/>
                </a:solidFill>
                <a:effectLst/>
                <a:uLnTx/>
                <a:uFillTx/>
                <a:latin typeface="Calibri"/>
                <a:ea typeface="Calibri" pitchFamily="34" charset="0"/>
                <a:cs typeface="Arial" charset="0"/>
              </a:rPr>
              <a:t>Samenwerken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Plaats je product op het platform en vraag om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Bekijk leerproducten van anderen in hun portfolio en geef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1  </a:t>
            </a:r>
            <a:r>
              <a:rPr lang="nl-NL" sz="1100" dirty="0">
                <a:solidFill>
                  <a:prstClr val="black"/>
                </a:solidFill>
                <a:latin typeface="Calibri"/>
                <a:ea typeface="Calibri" pitchFamily="34" charset="0"/>
                <a:cs typeface="Arial" charset="0"/>
              </a:rPr>
              <a:t>26-03-2021</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Versie 2  02-04-2021</a:t>
            </a:r>
          </a:p>
        </p:txBody>
      </p:sp>
      <p:sp>
        <p:nvSpPr>
          <p:cNvPr id="14344" name="Rectangle 8"/>
          <p:cNvSpPr>
            <a:spLocks noChangeArrowheads="1"/>
          </p:cNvSpPr>
          <p:nvPr/>
        </p:nvSpPr>
        <p:spPr bwMode="auto">
          <a:xfrm>
            <a:off x="7347918" y="2257530"/>
            <a:ext cx="4076674" cy="430887"/>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a:solidFill>
                  <a:srgbClr val="0070C0"/>
                </a:solidFill>
                <a:latin typeface="Calibri"/>
                <a:cs typeface="Arial" charset="0"/>
              </a:rPr>
              <a:t>Bijeenkomsten	</a:t>
            </a:r>
            <a:r>
              <a:rPr kumimoji="0" lang="nl-NL" sz="11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Calibri" pitchFamily="34" charset="0"/>
                <a:cs typeface="Arial" charset="0"/>
              </a:rPr>
              <a:t>Expert lessen WE</a:t>
            </a:r>
          </a:p>
        </p:txBody>
      </p:sp>
      <p:sp>
        <p:nvSpPr>
          <p:cNvPr id="14346" name="Rectangle 8"/>
          <p:cNvSpPr>
            <a:spLocks noChangeArrowheads="1"/>
          </p:cNvSpPr>
          <p:nvPr/>
        </p:nvSpPr>
        <p:spPr bwMode="auto">
          <a:xfrm>
            <a:off x="7347918" y="2882374"/>
            <a:ext cx="4076674" cy="735586"/>
          </a:xfrm>
          <a:prstGeom prst="rect">
            <a:avLst/>
          </a:prstGeom>
          <a:noFill/>
          <a:ln w="9525">
            <a:solidFill>
              <a:schemeClr val="tx1"/>
            </a:solidFill>
            <a:miter lim="800000"/>
            <a:headEnd/>
            <a:tailEnd/>
          </a:ln>
        </p:spPr>
        <p:txBody>
          <a:bodyPr wrap="square" anchor="ctr">
            <a:spAutoFit/>
          </a:bodyPr>
          <a:lstStyle/>
          <a:p>
            <a:pPr marL="0" marR="0" lvl="0" indent="0" algn="l" defTabSz="457200" rtl="0" eaLnBrk="1" fontAlgn="auto" latinLnBrk="0" hangingPunct="1">
              <a:lnSpc>
                <a:spcPct val="80000"/>
              </a:lnSpc>
              <a:spcBef>
                <a:spcPct val="50000"/>
              </a:spcBef>
              <a:spcAft>
                <a:spcPts val="0"/>
              </a:spcAft>
              <a:buClrTx/>
              <a:buSzTx/>
              <a:buFontTx/>
              <a:buNone/>
              <a:tabLst>
                <a:tab pos="176213" algn="l"/>
                <a:tab pos="1163638" algn="l"/>
              </a:tabLst>
              <a:defRPr/>
            </a:pPr>
            <a:r>
              <a:rPr lang="nl-NL" sz="1100" b="1" dirty="0">
                <a:solidFill>
                  <a:srgbClr val="0070C0"/>
                </a:solidFill>
                <a:latin typeface="Calibri"/>
                <a:cs typeface="Arial" charset="0"/>
              </a:rPr>
              <a:t>Bronnen</a:t>
            </a:r>
          </a:p>
          <a:p>
            <a:pPr lvl="0">
              <a:defRPr/>
            </a:pPr>
            <a:r>
              <a:rPr lang="nl-NL" sz="1100" dirty="0">
                <a:hlinkClick r:id="rId3">
                  <a:extLst>
                    <a:ext uri="{A12FA001-AC4F-418D-AE19-62706E023703}">
                      <ahyp:hlinkClr xmlns:ahyp="http://schemas.microsoft.com/office/drawing/2018/hyperlinkcolor" val="tx"/>
                    </a:ext>
                  </a:extLst>
                </a:hlinkClick>
              </a:rPr>
              <a:t>https://www.hieropgewekt.nl/kennisdossiers/postcoderoosregeling-financiele-aspecten</a:t>
            </a:r>
            <a:endParaRPr lang="nl-NL" sz="1100" dirty="0"/>
          </a:p>
          <a:p>
            <a:pPr lvl="0">
              <a:defRPr/>
            </a:pPr>
            <a:r>
              <a:rPr lang="nl-NL" sz="1100" dirty="0">
                <a:hlinkClick r:id="rId4">
                  <a:extLst>
                    <a:ext uri="{A12FA001-AC4F-418D-AE19-62706E023703}">
                      <ahyp:hlinkClr xmlns:ahyp="http://schemas.microsoft.com/office/drawing/2018/hyperlinkcolor" val="tx"/>
                    </a:ext>
                  </a:extLst>
                </a:hlinkClick>
              </a:rPr>
              <a:t>https://www.cbs.nl/</a:t>
            </a:r>
            <a:endParaRPr lang="nl-NL" sz="1100" dirty="0"/>
          </a:p>
        </p:txBody>
      </p:sp>
      <p:sp>
        <p:nvSpPr>
          <p:cNvPr id="14348" name="Tekstvak 23"/>
          <p:cNvSpPr txBox="1">
            <a:spLocks noChangeArrowheads="1"/>
          </p:cNvSpPr>
          <p:nvPr/>
        </p:nvSpPr>
        <p:spPr bwMode="auto">
          <a:xfrm>
            <a:off x="2564344" y="168976"/>
            <a:ext cx="7852137" cy="461665"/>
          </a:xfrm>
          <a:prstGeom prst="rect">
            <a:avLst/>
          </a:prstGeom>
          <a:noFill/>
          <a:ln w="9525">
            <a:noFill/>
            <a:miter lim="800000"/>
            <a:headEnd/>
            <a:tailEnd/>
          </a:ln>
        </p:spPr>
        <p:txBody>
          <a:bodyPr wrap="square">
            <a:spAutoFit/>
          </a:bodyPr>
          <a:lstStyle/>
          <a:p>
            <a:pPr lvl="0">
              <a:defRPr/>
            </a:pPr>
            <a:r>
              <a:rPr lang="en-US" sz="2400" dirty="0">
                <a:solidFill>
                  <a:prstClr val="black"/>
                </a:solidFill>
                <a:latin typeface="Calibri" pitchFamily="34" charset="0"/>
              </a:rPr>
              <a:t>2021 DCV 4 WE </a:t>
            </a:r>
            <a:r>
              <a:rPr lang="en-US" sz="2400" dirty="0" err="1">
                <a:solidFill>
                  <a:prstClr val="black"/>
                </a:solidFill>
                <a:latin typeface="Calibri" pitchFamily="34" charset="0"/>
              </a:rPr>
              <a:t>Postcoderoos</a:t>
            </a:r>
            <a:endParaRPr kumimoji="0" lang="nl-NL" sz="2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pic>
        <p:nvPicPr>
          <p:cNvPr id="19" name="Afbeelding 18"/>
          <p:cNvPicPr>
            <a:picLocks noChangeAspect="1"/>
          </p:cNvPicPr>
          <p:nvPr/>
        </p:nvPicPr>
        <p:blipFill rotWithShape="1">
          <a:blip r:embed="rId5" cstate="print"/>
          <a:srcRect l="21805" r="10840"/>
          <a:stretch/>
        </p:blipFill>
        <p:spPr>
          <a:xfrm>
            <a:off x="1875891" y="1006373"/>
            <a:ext cx="299335" cy="412425"/>
          </a:xfrm>
          <a:prstGeom prst="rect">
            <a:avLst/>
          </a:prstGeom>
        </p:spPr>
      </p:pic>
      <p:pic>
        <p:nvPicPr>
          <p:cNvPr id="20" name="Afbeelding 19"/>
          <p:cNvPicPr>
            <a:picLocks noChangeAspect="1"/>
          </p:cNvPicPr>
          <p:nvPr/>
        </p:nvPicPr>
        <p:blipFill>
          <a:blip r:embed="rId6" cstate="print"/>
          <a:stretch>
            <a:fillRect/>
          </a:stretch>
        </p:blipFill>
        <p:spPr>
          <a:xfrm>
            <a:off x="1895897" y="2272216"/>
            <a:ext cx="263290" cy="321303"/>
          </a:xfrm>
          <a:prstGeom prst="rect">
            <a:avLst/>
          </a:prstGeom>
        </p:spPr>
      </p:pic>
      <p:pic>
        <p:nvPicPr>
          <p:cNvPr id="22" name="Afbeelding 21"/>
          <p:cNvPicPr>
            <a:picLocks noChangeAspect="1"/>
          </p:cNvPicPr>
          <p:nvPr/>
        </p:nvPicPr>
        <p:blipFill>
          <a:blip r:embed="rId7" cstate="print"/>
          <a:stretch>
            <a:fillRect/>
          </a:stretch>
        </p:blipFill>
        <p:spPr>
          <a:xfrm>
            <a:off x="1892905" y="3864953"/>
            <a:ext cx="266283" cy="416301"/>
          </a:xfrm>
          <a:prstGeom prst="rect">
            <a:avLst/>
          </a:prstGeom>
        </p:spPr>
      </p:pic>
      <p:pic>
        <p:nvPicPr>
          <p:cNvPr id="23" name="Afbeelding 22"/>
          <p:cNvPicPr>
            <a:picLocks noChangeAspect="1"/>
          </p:cNvPicPr>
          <p:nvPr/>
        </p:nvPicPr>
        <p:blipFill>
          <a:blip r:embed="rId8" cstate="print"/>
          <a:stretch>
            <a:fillRect/>
          </a:stretch>
        </p:blipFill>
        <p:spPr>
          <a:xfrm>
            <a:off x="6856274" y="1065983"/>
            <a:ext cx="385812" cy="263054"/>
          </a:xfrm>
          <a:prstGeom prst="rect">
            <a:avLst/>
          </a:prstGeom>
        </p:spPr>
      </p:pic>
      <p:pic>
        <p:nvPicPr>
          <p:cNvPr id="24" name="Afbeelding 23"/>
          <p:cNvPicPr>
            <a:picLocks noChangeAspect="1"/>
          </p:cNvPicPr>
          <p:nvPr/>
        </p:nvPicPr>
        <p:blipFill>
          <a:blip r:embed="rId9" cstate="print"/>
          <a:stretch>
            <a:fillRect/>
          </a:stretch>
        </p:blipFill>
        <p:spPr>
          <a:xfrm>
            <a:off x="6960096" y="2860926"/>
            <a:ext cx="299225" cy="290796"/>
          </a:xfrm>
          <a:prstGeom prst="rect">
            <a:avLst/>
          </a:prstGeom>
        </p:spPr>
      </p:pic>
      <p:pic>
        <p:nvPicPr>
          <p:cNvPr id="25" name="Afbeelding 24"/>
          <p:cNvPicPr>
            <a:picLocks noChangeAspect="1"/>
          </p:cNvPicPr>
          <p:nvPr/>
        </p:nvPicPr>
        <p:blipFill rotWithShape="1">
          <a:blip r:embed="rId10" cstate="print"/>
          <a:srcRect l="17050" t="33024" r="61669" b="30375"/>
          <a:stretch/>
        </p:blipFill>
        <p:spPr>
          <a:xfrm>
            <a:off x="6933507" y="2295292"/>
            <a:ext cx="269390" cy="260485"/>
          </a:xfrm>
          <a:prstGeom prst="rect">
            <a:avLst/>
          </a:prstGeom>
        </p:spPr>
      </p:pic>
      <p:sp>
        <p:nvSpPr>
          <p:cNvPr id="26" name="Rectangle 4"/>
          <p:cNvSpPr>
            <a:spLocks noChangeArrowheads="1"/>
          </p:cNvSpPr>
          <p:nvPr/>
        </p:nvSpPr>
        <p:spPr bwMode="auto">
          <a:xfrm>
            <a:off x="2204338" y="3880427"/>
            <a:ext cx="4467726" cy="1461939"/>
          </a:xfrm>
          <a:prstGeom prst="rect">
            <a:avLst/>
          </a:prstGeom>
          <a:noFill/>
          <a:ln w="9525">
            <a:solidFill>
              <a:schemeClr val="tx1"/>
            </a:solid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Calibri"/>
                <a:ea typeface="Calibri" pitchFamily="34" charset="0"/>
                <a:cs typeface="Arial" charset="0"/>
              </a:rPr>
              <a:t>Leerpad		</a:t>
            </a:r>
            <a:r>
              <a:rPr kumimoji="0" lang="nl-NL" sz="1200" b="1" i="0" u="none" strike="noStrike" kern="1200" cap="none" spc="0" normalizeH="0" baseline="0" noProof="0" dirty="0">
                <a:ln>
                  <a:noFill/>
                </a:ln>
                <a:solidFill>
                  <a:prstClr val="black"/>
                </a:solidFill>
                <a:effectLst/>
                <a:uLnTx/>
                <a:uFillTx/>
                <a:latin typeface="Calibri"/>
                <a:ea typeface="Calibri" pitchFamily="34" charset="0"/>
                <a:cs typeface="Arial" charset="0"/>
              </a:rPr>
              <a:t>	</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Onderzoek wat de postcoderoosregeling inhoud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Geef een uitgebreide beschrijving van een postcoderoosregeling bij jou uit de buurt (omvang, aantal deelnemers, financiën</a:t>
            </a:r>
            <a:r>
              <a:rPr lang="nl-NL" sz="1100" dirty="0">
                <a:solidFill>
                  <a:prstClr val="black"/>
                </a:solidFill>
                <a:latin typeface="Calibri"/>
              </a:rPr>
              <a:t>, ligging enz.)</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Geef in een afbeelding weer welke postcode gebieden het betreft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Maak een analyse van het gebied, is het stedelijk/landelijk, hoeveel inwoners zijn er in de afzonderlijke postcodes, enz.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dirty="0">
                <a:solidFill>
                  <a:prstClr val="black"/>
                </a:solidFill>
                <a:latin typeface="Calibri"/>
              </a:rPr>
              <a:t>Maak een helder en uitvoerig verslag van je bevindingen</a:t>
            </a:r>
            <a:endParaRPr kumimoji="0" lang="nl-NL"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Afbeelding 20">
            <a:extLst>
              <a:ext uri="{FF2B5EF4-FFF2-40B4-BE49-F238E27FC236}">
                <a16:creationId xmlns:a16="http://schemas.microsoft.com/office/drawing/2014/main" id="{EAE3E989-0DDC-4045-98EF-A6D607DD3B55}"/>
              </a:ext>
            </a:extLst>
          </p:cNvPr>
          <p:cNvPicPr>
            <a:picLocks noChangeAspect="1"/>
          </p:cNvPicPr>
          <p:nvPr/>
        </p:nvPicPr>
        <p:blipFill>
          <a:blip r:embed="rId11"/>
          <a:stretch>
            <a:fillRect/>
          </a:stretch>
        </p:blipFill>
        <p:spPr>
          <a:xfrm>
            <a:off x="8195754" y="4073103"/>
            <a:ext cx="3228838" cy="1988866"/>
          </a:xfrm>
          <a:prstGeom prst="rect">
            <a:avLst/>
          </a:prstGeom>
        </p:spPr>
      </p:pic>
      <p:pic>
        <p:nvPicPr>
          <p:cNvPr id="2" name="Afbeelding 1">
            <a:extLst>
              <a:ext uri="{FF2B5EF4-FFF2-40B4-BE49-F238E27FC236}">
                <a16:creationId xmlns:a16="http://schemas.microsoft.com/office/drawing/2014/main" id="{FD60F2CE-E2F6-4657-B3D7-1F9480259793}"/>
              </a:ext>
            </a:extLst>
          </p:cNvPr>
          <p:cNvPicPr>
            <a:picLocks noChangeAspect="1"/>
          </p:cNvPicPr>
          <p:nvPr/>
        </p:nvPicPr>
        <p:blipFill>
          <a:blip r:embed="rId12"/>
          <a:stretch>
            <a:fillRect/>
          </a:stretch>
        </p:blipFill>
        <p:spPr>
          <a:xfrm>
            <a:off x="3439177" y="5792017"/>
            <a:ext cx="3629025" cy="866775"/>
          </a:xfrm>
          <a:prstGeom prst="rect">
            <a:avLst/>
          </a:prstGeom>
        </p:spPr>
      </p:pic>
    </p:spTree>
    <p:extLst>
      <p:ext uri="{BB962C8B-B14F-4D97-AF65-F5344CB8AC3E}">
        <p14:creationId xmlns:p14="http://schemas.microsoft.com/office/powerpoint/2010/main" val="409557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8364E79-8C8B-4E24-8E01-F5195CBE41DA}"/>
              </a:ext>
            </a:extLst>
          </p:cNvPr>
          <p:cNvSpPr>
            <a:spLocks noGrp="1"/>
          </p:cNvSpPr>
          <p:nvPr>
            <p:ph type="title"/>
          </p:nvPr>
        </p:nvSpPr>
        <p:spPr/>
        <p:txBody>
          <a:bodyPr/>
          <a:lstStyle/>
          <a:p>
            <a:r>
              <a:rPr lang="nl-NL" dirty="0"/>
              <a:t>Vorige week.. </a:t>
            </a:r>
          </a:p>
        </p:txBody>
      </p:sp>
      <p:sp>
        <p:nvSpPr>
          <p:cNvPr id="6" name="Tijdelijke aanduiding voor tekst 5">
            <a:extLst>
              <a:ext uri="{FF2B5EF4-FFF2-40B4-BE49-F238E27FC236}">
                <a16:creationId xmlns:a16="http://schemas.microsoft.com/office/drawing/2014/main" id="{BD9B26DA-4AA8-42D4-A713-1BD58742EA26}"/>
              </a:ext>
            </a:extLst>
          </p:cNvPr>
          <p:cNvSpPr>
            <a:spLocks noGrp="1"/>
          </p:cNvSpPr>
          <p:nvPr>
            <p:ph type="body" sz="half" idx="2"/>
          </p:nvPr>
        </p:nvSpPr>
        <p:spPr>
          <a:xfrm>
            <a:off x="609600" y="1527698"/>
            <a:ext cx="4011084" cy="4691063"/>
          </a:xfrm>
        </p:spPr>
        <p:txBody>
          <a:bodyPr>
            <a:normAutofit/>
          </a:bodyPr>
          <a:lstStyle/>
          <a:p>
            <a:pPr marL="285750" indent="-285750">
              <a:buFontTx/>
              <a:buChar char="-"/>
            </a:pPr>
            <a:r>
              <a:rPr lang="nl-NL" sz="1800" b="1" dirty="0"/>
              <a:t>Vergisting</a:t>
            </a:r>
          </a:p>
          <a:p>
            <a:pPr marL="628650" lvl="1" indent="-171450">
              <a:buFontTx/>
              <a:buChar char="-"/>
            </a:pPr>
            <a:r>
              <a:rPr lang="nl-NL" sz="1600" dirty="0"/>
              <a:t>Welke processen vinden er plaats bij een vergisting</a:t>
            </a:r>
          </a:p>
          <a:p>
            <a:pPr marL="628650" lvl="1" indent="-171450">
              <a:buFontTx/>
              <a:buChar char="-"/>
            </a:pPr>
            <a:r>
              <a:rPr lang="nl-NL" sz="1600" dirty="0"/>
              <a:t>Je weet het verschil tussen natte en droge vergisting</a:t>
            </a:r>
          </a:p>
          <a:p>
            <a:pPr marL="628650" lvl="1" indent="-171450">
              <a:buFontTx/>
              <a:buChar char="-"/>
            </a:pPr>
            <a:r>
              <a:rPr lang="nl-NL" sz="1600" dirty="0"/>
              <a:t>Je weet wat een </a:t>
            </a:r>
            <a:r>
              <a:rPr lang="nl-NL" sz="1600" dirty="0" err="1"/>
              <a:t>mesofiele</a:t>
            </a:r>
            <a:r>
              <a:rPr lang="nl-NL" sz="1600" dirty="0"/>
              <a:t> vergisting is</a:t>
            </a:r>
          </a:p>
          <a:p>
            <a:pPr marL="628650" lvl="1" indent="-171450">
              <a:buFontTx/>
              <a:buChar char="-"/>
            </a:pPr>
            <a:r>
              <a:rPr lang="nl-NL" sz="1600" dirty="0"/>
              <a:t>Je weet wat een thermofiele vergisting is</a:t>
            </a:r>
          </a:p>
          <a:p>
            <a:pPr marL="628650" lvl="1" indent="-171450">
              <a:buFontTx/>
              <a:buChar char="-"/>
            </a:pPr>
            <a:r>
              <a:rPr lang="nl-NL" sz="1600" dirty="0"/>
              <a:t>Je weet wat biogas is en waaruit het bestaat</a:t>
            </a:r>
          </a:p>
          <a:p>
            <a:pPr marL="628650" lvl="1" indent="-171450">
              <a:buFontTx/>
              <a:buChar char="-"/>
            </a:pPr>
            <a:r>
              <a:rPr lang="nl-NL" sz="1600" dirty="0"/>
              <a:t>Je weet</a:t>
            </a:r>
            <a:endParaRPr lang="nl-NL" sz="1800" dirty="0"/>
          </a:p>
        </p:txBody>
      </p:sp>
      <p:pic>
        <p:nvPicPr>
          <p:cNvPr id="12" name="Picture 2" descr="Gist - Wikipedia">
            <a:extLst>
              <a:ext uri="{FF2B5EF4-FFF2-40B4-BE49-F238E27FC236}">
                <a16:creationId xmlns:a16="http://schemas.microsoft.com/office/drawing/2014/main" id="{D7AAB619-D48F-4170-A1DF-DE2E15E66B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8664" y="414717"/>
            <a:ext cx="2697163" cy="26971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Vergisting en vergassing | RVO.nl | Rijksdienst">
            <a:extLst>
              <a:ext uri="{FF2B5EF4-FFF2-40B4-BE49-F238E27FC236}">
                <a16:creationId xmlns:a16="http://schemas.microsoft.com/office/drawing/2014/main" id="{00843074-19F7-453E-9CD8-5A3B1BD13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285" y="3746120"/>
            <a:ext cx="4011084" cy="28388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Visverwerking, voedselkwaliteit en voedselveiligheid — Vistikhetmaar">
            <a:extLst>
              <a:ext uri="{FF2B5EF4-FFF2-40B4-BE49-F238E27FC236}">
                <a16:creationId xmlns:a16="http://schemas.microsoft.com/office/drawing/2014/main" id="{57FAF131-02EF-4541-AEEA-D166DC147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6864" y="1347290"/>
            <a:ext cx="2545536" cy="140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7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310AE07-B24C-4BD2-883B-070D277F37F7}"/>
              </a:ext>
            </a:extLst>
          </p:cNvPr>
          <p:cNvSpPr>
            <a:spLocks noGrp="1"/>
          </p:cNvSpPr>
          <p:nvPr>
            <p:ph type="title"/>
          </p:nvPr>
        </p:nvSpPr>
        <p:spPr/>
        <p:txBody>
          <a:bodyPr/>
          <a:lstStyle/>
          <a:p>
            <a:r>
              <a:rPr lang="nl-NL" dirty="0"/>
              <a:t>Beschrijf de 8 stappen.</a:t>
            </a:r>
          </a:p>
        </p:txBody>
      </p:sp>
      <p:pic>
        <p:nvPicPr>
          <p:cNvPr id="7" name="Picture 4">
            <a:extLst>
              <a:ext uri="{FF2B5EF4-FFF2-40B4-BE49-F238E27FC236}">
                <a16:creationId xmlns:a16="http://schemas.microsoft.com/office/drawing/2014/main" id="{E641A6D2-4BC3-4341-B6B7-20207848AE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2690" y="1196975"/>
            <a:ext cx="6972283"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63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70E56-E605-4F17-B4E0-9DF5F973B9EF}"/>
              </a:ext>
            </a:extLst>
          </p:cNvPr>
          <p:cNvSpPr>
            <a:spLocks noGrp="1"/>
          </p:cNvSpPr>
          <p:nvPr>
            <p:ph type="title"/>
          </p:nvPr>
        </p:nvSpPr>
        <p:spPr/>
        <p:txBody>
          <a:bodyPr/>
          <a:lstStyle/>
          <a:p>
            <a:r>
              <a:rPr lang="nl-NL" dirty="0"/>
              <a:t>Vandaag</a:t>
            </a:r>
          </a:p>
        </p:txBody>
      </p:sp>
      <p:sp>
        <p:nvSpPr>
          <p:cNvPr id="4" name="Tijdelijke aanduiding voor tekst 3">
            <a:extLst>
              <a:ext uri="{FF2B5EF4-FFF2-40B4-BE49-F238E27FC236}">
                <a16:creationId xmlns:a16="http://schemas.microsoft.com/office/drawing/2014/main" id="{ADE4D6A7-B88F-409D-BD7C-D723238F6A4D}"/>
              </a:ext>
            </a:extLst>
          </p:cNvPr>
          <p:cNvSpPr>
            <a:spLocks noGrp="1"/>
          </p:cNvSpPr>
          <p:nvPr>
            <p:ph type="body" sz="half" idx="2"/>
          </p:nvPr>
        </p:nvSpPr>
        <p:spPr>
          <a:xfrm>
            <a:off x="609601" y="1435101"/>
            <a:ext cx="4914506" cy="4691063"/>
          </a:xfrm>
        </p:spPr>
        <p:txBody>
          <a:bodyPr>
            <a:normAutofit/>
          </a:bodyPr>
          <a:lstStyle/>
          <a:p>
            <a:pPr marL="285750" indent="-285750">
              <a:buFontTx/>
              <a:buChar char="-"/>
            </a:pPr>
            <a:r>
              <a:rPr lang="nl-NL" sz="1800" b="1" dirty="0">
                <a:latin typeface="+mn-lt"/>
              </a:rPr>
              <a:t>Gedrag en klimaat</a:t>
            </a:r>
          </a:p>
          <a:p>
            <a:pPr marL="742950" lvl="1" indent="-285750">
              <a:buFontTx/>
              <a:buChar char="-"/>
            </a:pPr>
            <a:r>
              <a:rPr lang="nl-NL" sz="1600" dirty="0"/>
              <a:t>Je weet wat attitude is en hoe dit wordt gevormd</a:t>
            </a:r>
          </a:p>
          <a:p>
            <a:pPr marL="742950" lvl="1" indent="-285750">
              <a:buFontTx/>
              <a:buChar char="-"/>
            </a:pPr>
            <a:r>
              <a:rPr lang="nl-NL" sz="1600" dirty="0"/>
              <a:t>Je weet hoe gedrag gevormd kan worden</a:t>
            </a:r>
          </a:p>
          <a:p>
            <a:pPr marL="742950" lvl="1" indent="-285750">
              <a:buFontTx/>
              <a:buChar char="-"/>
            </a:pPr>
            <a:r>
              <a:rPr lang="nl-NL" sz="1600" dirty="0"/>
              <a:t>Je weet wat motivatie is </a:t>
            </a:r>
          </a:p>
          <a:p>
            <a:pPr marL="742950" lvl="1" indent="-285750">
              <a:buFontTx/>
              <a:buChar char="-"/>
            </a:pPr>
            <a:r>
              <a:rPr lang="nl-NL" sz="1600" dirty="0"/>
              <a:t>Je weet hoe Maslows piramide is opgebouwd en hoe dit de motivatie kan beïnvloeden</a:t>
            </a:r>
          </a:p>
          <a:p>
            <a:pPr marL="285750" indent="-285750">
              <a:buFontTx/>
              <a:buChar char="-"/>
            </a:pPr>
            <a:r>
              <a:rPr lang="nl-NL" sz="1800" b="1" dirty="0">
                <a:latin typeface="+mn-lt"/>
              </a:rPr>
              <a:t>Postcoderegeling</a:t>
            </a:r>
          </a:p>
          <a:p>
            <a:pPr marL="742950" lvl="1" indent="-285750">
              <a:buFontTx/>
              <a:buChar char="-"/>
            </a:pPr>
            <a:r>
              <a:rPr lang="nl-NL" sz="1600" b="0" i="0" dirty="0">
                <a:solidFill>
                  <a:srgbClr val="000000"/>
                </a:solidFill>
                <a:effectLst/>
              </a:rPr>
              <a:t>Uit kunnen leggen wat de Postcoderoosregeling inhoud </a:t>
            </a:r>
          </a:p>
          <a:p>
            <a:pPr marL="742950" lvl="1" indent="-285750">
              <a:buFontTx/>
              <a:buChar char="-"/>
            </a:pPr>
            <a:r>
              <a:rPr lang="nl-NL" sz="1600" b="0" i="0" dirty="0">
                <a:solidFill>
                  <a:srgbClr val="000000"/>
                </a:solidFill>
                <a:effectLst/>
              </a:rPr>
              <a:t>Uit kunnen leggen hoe de Postcoderoosregeling werkt inclusief verrekening </a:t>
            </a:r>
          </a:p>
          <a:p>
            <a:pPr marL="742950" lvl="1" indent="-285750">
              <a:buFontTx/>
              <a:buChar char="-"/>
            </a:pPr>
            <a:endParaRPr lang="nl-NL" sz="1400" dirty="0"/>
          </a:p>
        </p:txBody>
      </p:sp>
      <p:pic>
        <p:nvPicPr>
          <p:cNvPr id="6" name="Tijdelijke aanduiding voor inhoud 5">
            <a:extLst>
              <a:ext uri="{FF2B5EF4-FFF2-40B4-BE49-F238E27FC236}">
                <a16:creationId xmlns:a16="http://schemas.microsoft.com/office/drawing/2014/main" id="{84AD2C26-ABF2-4EF5-9BEC-2147FCD6F8D7}"/>
              </a:ext>
            </a:extLst>
          </p:cNvPr>
          <p:cNvPicPr>
            <a:picLocks noGrp="1" noChangeAspect="1"/>
          </p:cNvPicPr>
          <p:nvPr>
            <p:ph idx="1"/>
          </p:nvPr>
        </p:nvPicPr>
        <p:blipFill>
          <a:blip r:embed="rId2"/>
          <a:stretch>
            <a:fillRect/>
          </a:stretch>
        </p:blipFill>
        <p:spPr>
          <a:xfrm>
            <a:off x="6367339" y="779864"/>
            <a:ext cx="5010150" cy="3086100"/>
          </a:xfrm>
          <a:prstGeom prst="rect">
            <a:avLst/>
          </a:prstGeom>
        </p:spPr>
      </p:pic>
    </p:spTree>
    <p:extLst>
      <p:ext uri="{BB962C8B-B14F-4D97-AF65-F5344CB8AC3E}">
        <p14:creationId xmlns:p14="http://schemas.microsoft.com/office/powerpoint/2010/main" val="429323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89A876-BE7E-46BA-B0A7-3D4172931D4F}"/>
              </a:ext>
            </a:extLst>
          </p:cNvPr>
          <p:cNvSpPr>
            <a:spLocks noGrp="1"/>
          </p:cNvSpPr>
          <p:nvPr>
            <p:ph type="title"/>
          </p:nvPr>
        </p:nvSpPr>
        <p:spPr/>
        <p:txBody>
          <a:bodyPr/>
          <a:lstStyle/>
          <a:p>
            <a:endParaRPr lang="nl-NL" dirty="0"/>
          </a:p>
        </p:txBody>
      </p:sp>
      <p:pic>
        <p:nvPicPr>
          <p:cNvPr id="7" name="Tijdelijke aanduiding voor inhoud 6">
            <a:extLst>
              <a:ext uri="{FF2B5EF4-FFF2-40B4-BE49-F238E27FC236}">
                <a16:creationId xmlns:a16="http://schemas.microsoft.com/office/drawing/2014/main" id="{DD4516AC-1965-4F2C-A2F8-F9CD7E764B07}"/>
              </a:ext>
            </a:extLst>
          </p:cNvPr>
          <p:cNvPicPr>
            <a:picLocks noGrp="1" noChangeAspect="1"/>
          </p:cNvPicPr>
          <p:nvPr>
            <p:ph idx="1"/>
          </p:nvPr>
        </p:nvPicPr>
        <p:blipFill rotWithShape="1">
          <a:blip r:embed="rId2"/>
          <a:srcRect l="4438" t="9400" r="71286" b="61856"/>
          <a:stretch/>
        </p:blipFill>
        <p:spPr>
          <a:xfrm>
            <a:off x="1333929" y="1388371"/>
            <a:ext cx="10166252" cy="4514120"/>
          </a:xfrm>
        </p:spPr>
      </p:pic>
    </p:spTree>
    <p:extLst>
      <p:ext uri="{BB962C8B-B14F-4D97-AF65-F5344CB8AC3E}">
        <p14:creationId xmlns:p14="http://schemas.microsoft.com/office/powerpoint/2010/main" val="315647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DCFBD-9CDB-428D-B3C7-64589FCABF0E}"/>
              </a:ext>
            </a:extLst>
          </p:cNvPr>
          <p:cNvSpPr>
            <a:spLocks noGrp="1"/>
          </p:cNvSpPr>
          <p:nvPr>
            <p:ph type="title"/>
          </p:nvPr>
        </p:nvSpPr>
        <p:spPr/>
        <p:txBody>
          <a:bodyPr/>
          <a:lstStyle/>
          <a:p>
            <a:r>
              <a:rPr lang="nl-NL" dirty="0"/>
              <a:t>Attitude</a:t>
            </a:r>
          </a:p>
        </p:txBody>
      </p:sp>
      <p:sp>
        <p:nvSpPr>
          <p:cNvPr id="4" name="Tijdelijke aanduiding voor tekst 3">
            <a:extLst>
              <a:ext uri="{FF2B5EF4-FFF2-40B4-BE49-F238E27FC236}">
                <a16:creationId xmlns:a16="http://schemas.microsoft.com/office/drawing/2014/main" id="{D29E6BAD-5BD9-4DC1-A318-38D823123D88}"/>
              </a:ext>
            </a:extLst>
          </p:cNvPr>
          <p:cNvSpPr>
            <a:spLocks noGrp="1"/>
          </p:cNvSpPr>
          <p:nvPr>
            <p:ph type="body" sz="half" idx="2"/>
          </p:nvPr>
        </p:nvSpPr>
        <p:spPr/>
        <p:txBody>
          <a:bodyPr/>
          <a:lstStyle/>
          <a:p>
            <a:pPr marL="342900" indent="-342900">
              <a:buAutoNum type="arabicPeriod"/>
            </a:pPr>
            <a:r>
              <a:rPr lang="nl-NL" sz="1800" dirty="0"/>
              <a:t>Cognitie</a:t>
            </a:r>
          </a:p>
          <a:p>
            <a:pPr marL="342900" indent="-342900">
              <a:buAutoNum type="arabicPeriod"/>
            </a:pPr>
            <a:r>
              <a:rPr lang="nl-NL" sz="1800" dirty="0"/>
              <a:t>Affect</a:t>
            </a:r>
          </a:p>
          <a:p>
            <a:pPr marL="342900" indent="-342900">
              <a:buAutoNum type="arabicPeriod"/>
            </a:pPr>
            <a:r>
              <a:rPr lang="nl-NL" sz="1800" dirty="0"/>
              <a:t>Gedrag</a:t>
            </a:r>
          </a:p>
          <a:p>
            <a:endParaRPr lang="nl-NL" dirty="0"/>
          </a:p>
        </p:txBody>
      </p:sp>
      <p:pic>
        <p:nvPicPr>
          <p:cNvPr id="3074" name="Picture 2" descr="Conceptueel-model-van-attitude – Gedragvandeconsument.nl">
            <a:extLst>
              <a:ext uri="{FF2B5EF4-FFF2-40B4-BE49-F238E27FC236}">
                <a16:creationId xmlns:a16="http://schemas.microsoft.com/office/drawing/2014/main" id="{9BF632B6-6523-45DD-8F4B-728DDEB73D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41194" y="1627981"/>
            <a:ext cx="4867275"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81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82CFA-AA05-43C8-9AA7-CB807BADF58F}"/>
              </a:ext>
            </a:extLst>
          </p:cNvPr>
          <p:cNvSpPr>
            <a:spLocks noGrp="1"/>
          </p:cNvSpPr>
          <p:nvPr>
            <p:ph type="title"/>
          </p:nvPr>
        </p:nvSpPr>
        <p:spPr/>
        <p:txBody>
          <a:bodyPr/>
          <a:lstStyle/>
          <a:p>
            <a:r>
              <a:rPr lang="nl-NL" dirty="0"/>
              <a:t>Het vormen van gedrag</a:t>
            </a:r>
          </a:p>
        </p:txBody>
      </p:sp>
      <p:sp>
        <p:nvSpPr>
          <p:cNvPr id="4" name="Tijdelijke aanduiding voor tekst 3">
            <a:extLst>
              <a:ext uri="{FF2B5EF4-FFF2-40B4-BE49-F238E27FC236}">
                <a16:creationId xmlns:a16="http://schemas.microsoft.com/office/drawing/2014/main" id="{7DCE8D68-C291-426C-A5A4-BA6DD1BB78CB}"/>
              </a:ext>
            </a:extLst>
          </p:cNvPr>
          <p:cNvSpPr>
            <a:spLocks noGrp="1"/>
          </p:cNvSpPr>
          <p:nvPr>
            <p:ph type="body" sz="half" idx="2"/>
          </p:nvPr>
        </p:nvSpPr>
        <p:spPr/>
        <p:txBody>
          <a:bodyPr>
            <a:normAutofit/>
          </a:bodyPr>
          <a:lstStyle/>
          <a:p>
            <a:pPr marL="342900" indent="-342900">
              <a:buAutoNum type="alphaLcPeriod"/>
            </a:pPr>
            <a:r>
              <a:rPr lang="nl-NL" sz="1800" dirty="0"/>
              <a:t>Positieve bekrachtiging</a:t>
            </a:r>
          </a:p>
          <a:p>
            <a:pPr marL="342900" indent="-342900">
              <a:buAutoNum type="alphaLcPeriod"/>
            </a:pPr>
            <a:r>
              <a:rPr lang="nl-NL" sz="1800" dirty="0"/>
              <a:t>Negatieve bekrachtiging</a:t>
            </a:r>
          </a:p>
          <a:p>
            <a:pPr marL="342900" indent="-342900">
              <a:buAutoNum type="alphaLcPeriod"/>
            </a:pPr>
            <a:r>
              <a:rPr lang="nl-NL" sz="1800" dirty="0"/>
              <a:t>Straf</a:t>
            </a:r>
          </a:p>
          <a:p>
            <a:pPr marL="342900" indent="-342900">
              <a:buAutoNum type="alphaLcPeriod"/>
            </a:pPr>
            <a:r>
              <a:rPr lang="nl-NL" sz="1800" dirty="0"/>
              <a:t>Uitdoving</a:t>
            </a:r>
          </a:p>
        </p:txBody>
      </p:sp>
      <p:pic>
        <p:nvPicPr>
          <p:cNvPr id="4098" name="Picture 2" descr="Genen, gedrag &amp; omgeving vormen je brein">
            <a:extLst>
              <a:ext uri="{FF2B5EF4-FFF2-40B4-BE49-F238E27FC236}">
                <a16:creationId xmlns:a16="http://schemas.microsoft.com/office/drawing/2014/main" id="{E83DD03D-ADB9-4B57-BDBD-9665382B45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46762" y="1171467"/>
            <a:ext cx="6135637" cy="408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E4B27-C8A4-47CA-9561-0590A13DC8EE}"/>
              </a:ext>
            </a:extLst>
          </p:cNvPr>
          <p:cNvSpPr>
            <a:spLocks noGrp="1"/>
          </p:cNvSpPr>
          <p:nvPr>
            <p:ph type="title"/>
          </p:nvPr>
        </p:nvSpPr>
        <p:spPr/>
        <p:txBody>
          <a:bodyPr/>
          <a:lstStyle/>
          <a:p>
            <a:r>
              <a:rPr lang="nl-NL" sz="2000" b="1" dirty="0">
                <a:effectLst/>
                <a:latin typeface="Calibri" panose="020F0502020204030204" pitchFamily="34" charset="0"/>
                <a:ea typeface="Calibri" panose="020F0502020204030204" pitchFamily="34" charset="0"/>
                <a:cs typeface="Times New Roman" panose="02020603050405020304" pitchFamily="18" charset="0"/>
              </a:rPr>
              <a:t>Maslows theorie</a:t>
            </a:r>
            <a:endParaRPr lang="nl-NL" dirty="0"/>
          </a:p>
        </p:txBody>
      </p:sp>
      <p:sp>
        <p:nvSpPr>
          <p:cNvPr id="4" name="Tijdelijke aanduiding voor tekst 3">
            <a:extLst>
              <a:ext uri="{FF2B5EF4-FFF2-40B4-BE49-F238E27FC236}">
                <a16:creationId xmlns:a16="http://schemas.microsoft.com/office/drawing/2014/main" id="{D36C81AB-EA15-4CE6-83BD-61055C2D50FD}"/>
              </a:ext>
            </a:extLst>
          </p:cNvPr>
          <p:cNvSpPr>
            <a:spLocks noGrp="1"/>
          </p:cNvSpPr>
          <p:nvPr>
            <p:ph type="body" sz="half" idx="2"/>
          </p:nvPr>
        </p:nvSpPr>
        <p:spPr/>
        <p:txBody>
          <a:bodyPr>
            <a:normAutofit/>
          </a:bodyPr>
          <a:lstStyle/>
          <a:p>
            <a:pPr marL="285750" indent="-285750">
              <a:buFontTx/>
              <a:buChar char="-"/>
            </a:pPr>
            <a:r>
              <a:rPr lang="nl-NL" sz="1800" dirty="0"/>
              <a:t>Zelfontplooiing</a:t>
            </a:r>
          </a:p>
          <a:p>
            <a:pPr marL="285750" indent="-285750">
              <a:buFontTx/>
              <a:buChar char="-"/>
            </a:pPr>
            <a:r>
              <a:rPr lang="nl-NL" sz="1800" dirty="0"/>
              <a:t>Waardering</a:t>
            </a:r>
          </a:p>
          <a:p>
            <a:pPr marL="285750" indent="-285750">
              <a:buFontTx/>
              <a:buChar char="-"/>
            </a:pPr>
            <a:r>
              <a:rPr lang="nl-NL" sz="1800" dirty="0"/>
              <a:t>Sociale acceptatie</a:t>
            </a:r>
          </a:p>
          <a:p>
            <a:pPr marL="285750" indent="-285750">
              <a:buFontTx/>
              <a:buChar char="-"/>
            </a:pPr>
            <a:r>
              <a:rPr lang="nl-NL" sz="1800" dirty="0"/>
              <a:t>Zekerheid</a:t>
            </a:r>
          </a:p>
          <a:p>
            <a:pPr marL="285750" indent="-285750">
              <a:buFontTx/>
              <a:buChar char="-"/>
            </a:pPr>
            <a:r>
              <a:rPr lang="nl-NL" sz="1800" dirty="0"/>
              <a:t>Fysiologische behoeften</a:t>
            </a:r>
          </a:p>
          <a:p>
            <a:pPr marL="285750" indent="-285750">
              <a:buFontTx/>
              <a:buChar char="-"/>
            </a:pPr>
            <a:endParaRPr lang="nl-NL" sz="1800" dirty="0"/>
          </a:p>
          <a:p>
            <a:endParaRPr lang="nl-NL" sz="1800" dirty="0"/>
          </a:p>
          <a:p>
            <a:r>
              <a:rPr lang="nl-NL" sz="1800" b="1" dirty="0"/>
              <a:t>Denk aan het sociale fundament van de donut economie</a:t>
            </a:r>
          </a:p>
        </p:txBody>
      </p:sp>
      <p:pic>
        <p:nvPicPr>
          <p:cNvPr id="12290" name="Picture 2" descr="Eerst het salaris, daarna het leren | Paragin">
            <a:extLst>
              <a:ext uri="{FF2B5EF4-FFF2-40B4-BE49-F238E27FC236}">
                <a16:creationId xmlns:a16="http://schemas.microsoft.com/office/drawing/2014/main" id="{E8B3DDA7-955E-4C75-8884-8005DC9DC85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511" r="16731"/>
          <a:stretch/>
        </p:blipFill>
        <p:spPr bwMode="auto">
          <a:xfrm>
            <a:off x="4807671" y="1218284"/>
            <a:ext cx="6898895" cy="368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95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1268</TotalTime>
  <Words>2733</Words>
  <Application>Microsoft Office PowerPoint</Application>
  <PresentationFormat>Breedbeeld</PresentationFormat>
  <Paragraphs>251</Paragraphs>
  <Slides>22</Slides>
  <Notes>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22</vt:i4>
      </vt:variant>
    </vt:vector>
  </HeadingPairs>
  <TitlesOfParts>
    <vt:vector size="31" baseType="lpstr">
      <vt:lpstr>Arial</vt:lpstr>
      <vt:lpstr>Calibri</vt:lpstr>
      <vt:lpstr>Gotham</vt:lpstr>
      <vt:lpstr>Gotham Light</vt:lpstr>
      <vt:lpstr>inherit</vt:lpstr>
      <vt:lpstr>Open Sans</vt:lpstr>
      <vt:lpstr>PT Sans</vt:lpstr>
      <vt:lpstr>Wingdings</vt:lpstr>
      <vt:lpstr>Helicon thema</vt:lpstr>
      <vt:lpstr>PowerPoint-presentatie</vt:lpstr>
      <vt:lpstr>PowerPoint-presentatie</vt:lpstr>
      <vt:lpstr>Vorige week.. </vt:lpstr>
      <vt:lpstr>Beschrijf de 8 stappen.</vt:lpstr>
      <vt:lpstr>Vandaag</vt:lpstr>
      <vt:lpstr>PowerPoint-presentatie</vt:lpstr>
      <vt:lpstr>Attitude</vt:lpstr>
      <vt:lpstr>Het vormen van gedrag</vt:lpstr>
      <vt:lpstr>Maslows theorie</vt:lpstr>
      <vt:lpstr>Gedrag</vt:lpstr>
      <vt:lpstr>Wijzigingen per 2021</vt:lpstr>
      <vt:lpstr>Postcoderoos</vt:lpstr>
      <vt:lpstr>Postcoderoosregeling</vt:lpstr>
      <vt:lpstr>Jan, piet en klaas</vt:lpstr>
      <vt:lpstr>Postcoderoosregeling</vt:lpstr>
      <vt:lpstr>Postcoderoosregeling; hoe werk het </vt:lpstr>
      <vt:lpstr>Postcoderoosregeling; voorwaarden </vt:lpstr>
      <vt:lpstr>Wijzigingen per 2021</vt:lpstr>
      <vt:lpstr>PowerPoint-presentatie</vt:lpstr>
      <vt:lpstr>Opdracht postcoderoos</vt:lpstr>
      <vt:lpstr>Zelfstandig werken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1</cp:revision>
  <dcterms:created xsi:type="dcterms:W3CDTF">2021-03-16T13:45:41Z</dcterms:created>
  <dcterms:modified xsi:type="dcterms:W3CDTF">2021-03-17T10:54:22Z</dcterms:modified>
</cp:coreProperties>
</file>